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2"/>
  </p:notesMasterIdLst>
  <p:sldIdLst>
    <p:sldId id="256" r:id="rId2"/>
    <p:sldId id="277" r:id="rId3"/>
    <p:sldId id="273" r:id="rId4"/>
    <p:sldId id="279" r:id="rId5"/>
    <p:sldId id="257" r:id="rId6"/>
    <p:sldId id="275" r:id="rId7"/>
    <p:sldId id="276" r:id="rId8"/>
    <p:sldId id="274" r:id="rId9"/>
    <p:sldId id="278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91" r:id="rId18"/>
    <p:sldId id="296" r:id="rId19"/>
    <p:sldId id="301" r:id="rId20"/>
    <p:sldId id="292" r:id="rId21"/>
    <p:sldId id="293" r:id="rId22"/>
    <p:sldId id="294" r:id="rId23"/>
    <p:sldId id="295" r:id="rId24"/>
    <p:sldId id="288" r:id="rId25"/>
    <p:sldId id="289" r:id="rId26"/>
    <p:sldId id="297" r:id="rId27"/>
    <p:sldId id="298" r:id="rId28"/>
    <p:sldId id="299" r:id="rId29"/>
    <p:sldId id="300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svg"/><Relationship Id="rId5" Type="http://schemas.openxmlformats.org/officeDocument/2006/relationships/image" Target="../media/image6.png"/><Relationship Id="rId6" Type="http://schemas.openxmlformats.org/officeDocument/2006/relationships/image" Target="../media/image9.svg"/><Relationship Id="rId1" Type="http://schemas.openxmlformats.org/officeDocument/2006/relationships/image" Target="../media/image4.png"/><Relationship Id="rId2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svg"/><Relationship Id="rId5" Type="http://schemas.openxmlformats.org/officeDocument/2006/relationships/image" Target="../media/image6.png"/><Relationship Id="rId6" Type="http://schemas.openxmlformats.org/officeDocument/2006/relationships/image" Target="../media/image9.svg"/><Relationship Id="rId1" Type="http://schemas.openxmlformats.org/officeDocument/2006/relationships/image" Target="../media/image4.png"/><Relationship Id="rId2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1DCB8-6344-4B06-9AE5-88E21713180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AB878-AB5E-429E-BC6C-B382C4B5992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Prevalenza e bilanciamento degli interessi pubblici</a:t>
          </a:r>
          <a:endParaRPr lang="en-US" dirty="0"/>
        </a:p>
      </dgm:t>
    </dgm:pt>
    <dgm:pt modelId="{1432BEC1-459C-450B-B7CE-C619E2B4131B}" type="parTrans" cxnId="{BD4B0C56-6737-4132-B6E8-3AB410AF39FF}">
      <dgm:prSet/>
      <dgm:spPr/>
      <dgm:t>
        <a:bodyPr/>
        <a:lstStyle/>
        <a:p>
          <a:endParaRPr lang="en-US"/>
        </a:p>
      </dgm:t>
    </dgm:pt>
    <dgm:pt modelId="{03F225E3-44E9-4864-A179-B44A234161CD}" type="sibTrans" cxnId="{BD4B0C56-6737-4132-B6E8-3AB410AF39FF}">
      <dgm:prSet/>
      <dgm:spPr/>
      <dgm:t>
        <a:bodyPr/>
        <a:lstStyle/>
        <a:p>
          <a:endParaRPr lang="en-US"/>
        </a:p>
      </dgm:t>
    </dgm:pt>
    <dgm:pt modelId="{BCA2A233-F170-41B6-BDFF-91F545815A7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La sentenza del Cons. Stato, Sez. VI, 23 settembre 2022, n. 8167 e il caso dell’ILVA di Taranto</a:t>
          </a:r>
          <a:endParaRPr lang="en-US" dirty="0"/>
        </a:p>
      </dgm:t>
    </dgm:pt>
    <dgm:pt modelId="{D02C0922-123E-4A2E-B01D-C67F885E93A1}" type="parTrans" cxnId="{AD11C59C-66D3-4254-8636-A5AFEFF74739}">
      <dgm:prSet/>
      <dgm:spPr/>
      <dgm:t>
        <a:bodyPr/>
        <a:lstStyle/>
        <a:p>
          <a:endParaRPr lang="en-US"/>
        </a:p>
      </dgm:t>
    </dgm:pt>
    <dgm:pt modelId="{122A8FB4-C4DC-43D5-ACF5-92A444308C7C}" type="sibTrans" cxnId="{AD11C59C-66D3-4254-8636-A5AFEFF74739}">
      <dgm:prSet/>
      <dgm:spPr/>
      <dgm:t>
        <a:bodyPr/>
        <a:lstStyle/>
        <a:p>
          <a:endParaRPr lang="en-US"/>
        </a:p>
      </dgm:t>
    </dgm:pt>
    <dgm:pt modelId="{E00EA53E-E617-410A-B06F-5D74D64BA02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I risultati e gli obiettivi della transizione energetica e ambientale</a:t>
          </a:r>
          <a:endParaRPr lang="en-US" dirty="0"/>
        </a:p>
      </dgm:t>
    </dgm:pt>
    <dgm:pt modelId="{E7648ECC-F38A-45D8-8EC8-75F6D73221C1}" type="parTrans" cxnId="{8230EBA3-8BB9-4266-9D63-3C6F076C640B}">
      <dgm:prSet/>
      <dgm:spPr/>
      <dgm:t>
        <a:bodyPr/>
        <a:lstStyle/>
        <a:p>
          <a:endParaRPr lang="en-US"/>
        </a:p>
      </dgm:t>
    </dgm:pt>
    <dgm:pt modelId="{0A0093D7-D8CA-4F53-8DEA-40AF965AB787}" type="sibTrans" cxnId="{8230EBA3-8BB9-4266-9D63-3C6F076C640B}">
      <dgm:prSet/>
      <dgm:spPr/>
      <dgm:t>
        <a:bodyPr/>
        <a:lstStyle/>
        <a:p>
          <a:endParaRPr lang="en-US"/>
        </a:p>
      </dgm:t>
    </dgm:pt>
    <dgm:pt modelId="{60B61A2F-4D66-4471-AE53-348EBC3C2267}" type="pres">
      <dgm:prSet presAssocID="{2FD1DCB8-6344-4B06-9AE5-88E21713180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D44A6E-0BDD-4F60-A142-9D8C167BFD9C}" type="pres">
      <dgm:prSet presAssocID="{212AB878-AB5E-429E-BC6C-B382C4B5992E}" presName="compNode" presStyleCnt="0"/>
      <dgm:spPr/>
    </dgm:pt>
    <dgm:pt modelId="{D6ED042C-6F82-4D63-83CB-6FAC9B05833D}" type="pres">
      <dgm:prSet presAssocID="{212AB878-AB5E-429E-BC6C-B382C4B5992E}" presName="bgRect" presStyleLbl="bgShp" presStyleIdx="0" presStyleCnt="3"/>
      <dgm:spPr/>
    </dgm:pt>
    <dgm:pt modelId="{AB3DA38F-EC68-4556-9989-07D5D0B554BE}" type="pres">
      <dgm:prSet presAssocID="{212AB878-AB5E-429E-BC6C-B382C4B599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4054D81-684A-4BA0-BBE0-444259AE9CD8}" type="pres">
      <dgm:prSet presAssocID="{212AB878-AB5E-429E-BC6C-B382C4B5992E}" presName="spaceRect" presStyleCnt="0"/>
      <dgm:spPr/>
    </dgm:pt>
    <dgm:pt modelId="{97E6AA26-86BF-4EFD-9F40-D2E50239B254}" type="pres">
      <dgm:prSet presAssocID="{212AB878-AB5E-429E-BC6C-B382C4B5992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086D811A-9CC2-4A27-9698-73761982B030}" type="pres">
      <dgm:prSet presAssocID="{03F225E3-44E9-4864-A179-B44A234161CD}" presName="sibTrans" presStyleCnt="0"/>
      <dgm:spPr/>
    </dgm:pt>
    <dgm:pt modelId="{CA26655E-D097-4242-8B41-2B062B229D4D}" type="pres">
      <dgm:prSet presAssocID="{BCA2A233-F170-41B6-BDFF-91F545815A72}" presName="compNode" presStyleCnt="0"/>
      <dgm:spPr/>
    </dgm:pt>
    <dgm:pt modelId="{014F7529-7AA1-4267-92B8-530FFA423800}" type="pres">
      <dgm:prSet presAssocID="{BCA2A233-F170-41B6-BDFF-91F545815A72}" presName="bgRect" presStyleLbl="bgShp" presStyleIdx="1" presStyleCnt="3"/>
      <dgm:spPr/>
    </dgm:pt>
    <dgm:pt modelId="{1B55EF3F-773E-43DF-83B6-CDABD733FA67}" type="pres">
      <dgm:prSet presAssocID="{BCA2A233-F170-41B6-BDFF-91F545815A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81C06E4E-C939-44FD-83C2-F52404F5B665}" type="pres">
      <dgm:prSet presAssocID="{BCA2A233-F170-41B6-BDFF-91F545815A72}" presName="spaceRect" presStyleCnt="0"/>
      <dgm:spPr/>
    </dgm:pt>
    <dgm:pt modelId="{1530E3B3-5977-40C6-805A-19BDD507626E}" type="pres">
      <dgm:prSet presAssocID="{BCA2A233-F170-41B6-BDFF-91F545815A7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E89451A7-6A17-4857-8227-8D618B6774DA}" type="pres">
      <dgm:prSet presAssocID="{122A8FB4-C4DC-43D5-ACF5-92A444308C7C}" presName="sibTrans" presStyleCnt="0"/>
      <dgm:spPr/>
    </dgm:pt>
    <dgm:pt modelId="{54A1BC2D-3BEE-4A70-BA0E-70B4CE5ECD80}" type="pres">
      <dgm:prSet presAssocID="{E00EA53E-E617-410A-B06F-5D74D64BA02D}" presName="compNode" presStyleCnt="0"/>
      <dgm:spPr/>
    </dgm:pt>
    <dgm:pt modelId="{15FBEBE2-43AA-4299-BAD0-2B0BC92D7C40}" type="pres">
      <dgm:prSet presAssocID="{E00EA53E-E617-410A-B06F-5D74D64BA02D}" presName="bgRect" presStyleLbl="bgShp" presStyleIdx="2" presStyleCnt="3"/>
      <dgm:spPr/>
    </dgm:pt>
    <dgm:pt modelId="{F07FCFEF-FFBB-4E0A-AF67-1D173B668D55}" type="pres">
      <dgm:prSet presAssocID="{E00EA53E-E617-410A-B06F-5D74D64BA0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ro a segno"/>
        </a:ext>
      </dgm:extLst>
    </dgm:pt>
    <dgm:pt modelId="{11E3F639-9952-4A4A-8C5C-76B89F8F8E28}" type="pres">
      <dgm:prSet presAssocID="{E00EA53E-E617-410A-B06F-5D74D64BA02D}" presName="spaceRect" presStyleCnt="0"/>
      <dgm:spPr/>
    </dgm:pt>
    <dgm:pt modelId="{AAEB99EE-5AF4-4707-8F94-1528EB1B6C36}" type="pres">
      <dgm:prSet presAssocID="{E00EA53E-E617-410A-B06F-5D74D64BA02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8230EBA3-8BB9-4266-9D63-3C6F076C640B}" srcId="{2FD1DCB8-6344-4B06-9AE5-88E21713180A}" destId="{E00EA53E-E617-410A-B06F-5D74D64BA02D}" srcOrd="2" destOrd="0" parTransId="{E7648ECC-F38A-45D8-8EC8-75F6D73221C1}" sibTransId="{0A0093D7-D8CA-4F53-8DEA-40AF965AB787}"/>
    <dgm:cxn modelId="{BD4B0C56-6737-4132-B6E8-3AB410AF39FF}" srcId="{2FD1DCB8-6344-4B06-9AE5-88E21713180A}" destId="{212AB878-AB5E-429E-BC6C-B382C4B5992E}" srcOrd="0" destOrd="0" parTransId="{1432BEC1-459C-450B-B7CE-C619E2B4131B}" sibTransId="{03F225E3-44E9-4864-A179-B44A234161CD}"/>
    <dgm:cxn modelId="{10552836-3992-4EDD-BC83-DDC900FDCF16}" type="presOf" srcId="{BCA2A233-F170-41B6-BDFF-91F545815A72}" destId="{1530E3B3-5977-40C6-805A-19BDD507626E}" srcOrd="0" destOrd="0" presId="urn:microsoft.com/office/officeart/2018/2/layout/IconVerticalSolidList"/>
    <dgm:cxn modelId="{96132896-02FB-472D-99A1-A1EB11091B18}" type="presOf" srcId="{E00EA53E-E617-410A-B06F-5D74D64BA02D}" destId="{AAEB99EE-5AF4-4707-8F94-1528EB1B6C36}" srcOrd="0" destOrd="0" presId="urn:microsoft.com/office/officeart/2018/2/layout/IconVerticalSolidList"/>
    <dgm:cxn modelId="{5F059B58-CF1F-4A90-9CC3-082356AAA0F0}" type="presOf" srcId="{212AB878-AB5E-429E-BC6C-B382C4B5992E}" destId="{97E6AA26-86BF-4EFD-9F40-D2E50239B254}" srcOrd="0" destOrd="0" presId="urn:microsoft.com/office/officeart/2018/2/layout/IconVerticalSolidList"/>
    <dgm:cxn modelId="{AAA015C2-595E-4FDF-ABBF-DAD35621B784}" type="presOf" srcId="{2FD1DCB8-6344-4B06-9AE5-88E21713180A}" destId="{60B61A2F-4D66-4471-AE53-348EBC3C2267}" srcOrd="0" destOrd="0" presId="urn:microsoft.com/office/officeart/2018/2/layout/IconVerticalSolidList"/>
    <dgm:cxn modelId="{AD11C59C-66D3-4254-8636-A5AFEFF74739}" srcId="{2FD1DCB8-6344-4B06-9AE5-88E21713180A}" destId="{BCA2A233-F170-41B6-BDFF-91F545815A72}" srcOrd="1" destOrd="0" parTransId="{D02C0922-123E-4A2E-B01D-C67F885E93A1}" sibTransId="{122A8FB4-C4DC-43D5-ACF5-92A444308C7C}"/>
    <dgm:cxn modelId="{60F15513-8D3B-4EB1-AFF8-C1AC4E1EEBEB}" type="presParOf" srcId="{60B61A2F-4D66-4471-AE53-348EBC3C2267}" destId="{5BD44A6E-0BDD-4F60-A142-9D8C167BFD9C}" srcOrd="0" destOrd="0" presId="urn:microsoft.com/office/officeart/2018/2/layout/IconVerticalSolidList"/>
    <dgm:cxn modelId="{33C7E3FD-0206-4AA5-8840-FB59983093A9}" type="presParOf" srcId="{5BD44A6E-0BDD-4F60-A142-9D8C167BFD9C}" destId="{D6ED042C-6F82-4D63-83CB-6FAC9B05833D}" srcOrd="0" destOrd="0" presId="urn:microsoft.com/office/officeart/2018/2/layout/IconVerticalSolidList"/>
    <dgm:cxn modelId="{E10CE3EC-5360-4331-978C-B96DCBD4BE92}" type="presParOf" srcId="{5BD44A6E-0BDD-4F60-A142-9D8C167BFD9C}" destId="{AB3DA38F-EC68-4556-9989-07D5D0B554BE}" srcOrd="1" destOrd="0" presId="urn:microsoft.com/office/officeart/2018/2/layout/IconVerticalSolidList"/>
    <dgm:cxn modelId="{866D06B0-5B56-4B00-9DDE-AF79404146D0}" type="presParOf" srcId="{5BD44A6E-0BDD-4F60-A142-9D8C167BFD9C}" destId="{54054D81-684A-4BA0-BBE0-444259AE9CD8}" srcOrd="2" destOrd="0" presId="urn:microsoft.com/office/officeart/2018/2/layout/IconVerticalSolidList"/>
    <dgm:cxn modelId="{B01E7F84-DCBF-41D5-82E6-DDA34CF8C918}" type="presParOf" srcId="{5BD44A6E-0BDD-4F60-A142-9D8C167BFD9C}" destId="{97E6AA26-86BF-4EFD-9F40-D2E50239B254}" srcOrd="3" destOrd="0" presId="urn:microsoft.com/office/officeart/2018/2/layout/IconVerticalSolidList"/>
    <dgm:cxn modelId="{17A1CE61-B549-46B0-A327-2E7D7DF17ACA}" type="presParOf" srcId="{60B61A2F-4D66-4471-AE53-348EBC3C2267}" destId="{086D811A-9CC2-4A27-9698-73761982B030}" srcOrd="1" destOrd="0" presId="urn:microsoft.com/office/officeart/2018/2/layout/IconVerticalSolidList"/>
    <dgm:cxn modelId="{58FAE9EF-CE5E-4868-81B3-7A6FCB44E77F}" type="presParOf" srcId="{60B61A2F-4D66-4471-AE53-348EBC3C2267}" destId="{CA26655E-D097-4242-8B41-2B062B229D4D}" srcOrd="2" destOrd="0" presId="urn:microsoft.com/office/officeart/2018/2/layout/IconVerticalSolidList"/>
    <dgm:cxn modelId="{E041C22B-09E3-4C4D-8258-8D09EA0CEFC6}" type="presParOf" srcId="{CA26655E-D097-4242-8B41-2B062B229D4D}" destId="{014F7529-7AA1-4267-92B8-530FFA423800}" srcOrd="0" destOrd="0" presId="urn:microsoft.com/office/officeart/2018/2/layout/IconVerticalSolidList"/>
    <dgm:cxn modelId="{383CBCE9-73C1-4646-82CF-34986243E4B5}" type="presParOf" srcId="{CA26655E-D097-4242-8B41-2B062B229D4D}" destId="{1B55EF3F-773E-43DF-83B6-CDABD733FA67}" srcOrd="1" destOrd="0" presId="urn:microsoft.com/office/officeart/2018/2/layout/IconVerticalSolidList"/>
    <dgm:cxn modelId="{F6FAD99B-DE85-4793-867F-A71A38789C87}" type="presParOf" srcId="{CA26655E-D097-4242-8B41-2B062B229D4D}" destId="{81C06E4E-C939-44FD-83C2-F52404F5B665}" srcOrd="2" destOrd="0" presId="urn:microsoft.com/office/officeart/2018/2/layout/IconVerticalSolidList"/>
    <dgm:cxn modelId="{AC59AAFC-CFF5-4197-A6E0-588B24028F9C}" type="presParOf" srcId="{CA26655E-D097-4242-8B41-2B062B229D4D}" destId="{1530E3B3-5977-40C6-805A-19BDD507626E}" srcOrd="3" destOrd="0" presId="urn:microsoft.com/office/officeart/2018/2/layout/IconVerticalSolidList"/>
    <dgm:cxn modelId="{096A0AA9-6A03-4BFA-9598-E03ABEAB1E64}" type="presParOf" srcId="{60B61A2F-4D66-4471-AE53-348EBC3C2267}" destId="{E89451A7-6A17-4857-8227-8D618B6774DA}" srcOrd="3" destOrd="0" presId="urn:microsoft.com/office/officeart/2018/2/layout/IconVerticalSolidList"/>
    <dgm:cxn modelId="{C27E6402-05F5-4D31-9B5A-A6A3ED127718}" type="presParOf" srcId="{60B61A2F-4D66-4471-AE53-348EBC3C2267}" destId="{54A1BC2D-3BEE-4A70-BA0E-70B4CE5ECD80}" srcOrd="4" destOrd="0" presId="urn:microsoft.com/office/officeart/2018/2/layout/IconVerticalSolidList"/>
    <dgm:cxn modelId="{5352622E-A902-4FF9-8A6E-1C4AFF53052C}" type="presParOf" srcId="{54A1BC2D-3BEE-4A70-BA0E-70B4CE5ECD80}" destId="{15FBEBE2-43AA-4299-BAD0-2B0BC92D7C40}" srcOrd="0" destOrd="0" presId="urn:microsoft.com/office/officeart/2018/2/layout/IconVerticalSolidList"/>
    <dgm:cxn modelId="{6A495FA0-712C-4809-9530-821477B79BB2}" type="presParOf" srcId="{54A1BC2D-3BEE-4A70-BA0E-70B4CE5ECD80}" destId="{F07FCFEF-FFBB-4E0A-AF67-1D173B668D55}" srcOrd="1" destOrd="0" presId="urn:microsoft.com/office/officeart/2018/2/layout/IconVerticalSolidList"/>
    <dgm:cxn modelId="{199A24AE-0B2E-462B-964E-F4BC7C92A817}" type="presParOf" srcId="{54A1BC2D-3BEE-4A70-BA0E-70B4CE5ECD80}" destId="{11E3F639-9952-4A4A-8C5C-76B89F8F8E28}" srcOrd="2" destOrd="0" presId="urn:microsoft.com/office/officeart/2018/2/layout/IconVerticalSolidList"/>
    <dgm:cxn modelId="{D99D5B3C-623F-40FA-9289-616F1B9EBE9B}" type="presParOf" srcId="{54A1BC2D-3BEE-4A70-BA0E-70B4CE5ECD80}" destId="{AAEB99EE-5AF4-4707-8F94-1528EB1B6C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D042C-6F82-4D63-83CB-6FAC9B05833D}">
      <dsp:nvSpPr>
        <dsp:cNvPr id="0" name=""/>
        <dsp:cNvSpPr/>
      </dsp:nvSpPr>
      <dsp:spPr>
        <a:xfrm>
          <a:off x="0" y="450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DA38F-EC68-4556-9989-07D5D0B554BE}">
      <dsp:nvSpPr>
        <dsp:cNvPr id="0" name=""/>
        <dsp:cNvSpPr/>
      </dsp:nvSpPr>
      <dsp:spPr>
        <a:xfrm>
          <a:off x="319204" y="237875"/>
          <a:ext cx="580371" cy="5803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6AA26-86BF-4EFD-9F40-D2E50239B254}">
      <dsp:nvSpPr>
        <dsp:cNvPr id="0" name=""/>
        <dsp:cNvSpPr/>
      </dsp:nvSpPr>
      <dsp:spPr>
        <a:xfrm>
          <a:off x="1218780" y="450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Prevalenza e bilanciamento degli interessi pubblici</a:t>
          </a:r>
          <a:endParaRPr lang="en-US" sz="2300" kern="1200" dirty="0"/>
        </a:p>
      </dsp:txBody>
      <dsp:txXfrm>
        <a:off x="1218780" y="450"/>
        <a:ext cx="8949347" cy="1055221"/>
      </dsp:txXfrm>
    </dsp:sp>
    <dsp:sp modelId="{014F7529-7AA1-4267-92B8-530FFA423800}">
      <dsp:nvSpPr>
        <dsp:cNvPr id="0" name=""/>
        <dsp:cNvSpPr/>
      </dsp:nvSpPr>
      <dsp:spPr>
        <a:xfrm>
          <a:off x="0" y="1319477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EF3F-773E-43DF-83B6-CDABD733FA67}">
      <dsp:nvSpPr>
        <dsp:cNvPr id="0" name=""/>
        <dsp:cNvSpPr/>
      </dsp:nvSpPr>
      <dsp:spPr>
        <a:xfrm>
          <a:off x="319204" y="1556902"/>
          <a:ext cx="580371" cy="5803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0E3B3-5977-40C6-805A-19BDD507626E}">
      <dsp:nvSpPr>
        <dsp:cNvPr id="0" name=""/>
        <dsp:cNvSpPr/>
      </dsp:nvSpPr>
      <dsp:spPr>
        <a:xfrm>
          <a:off x="1218780" y="1319477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La sentenza del Cons. Stato, Sez. VI, 23 settembre 2022, n. 8167 e il caso dell’ILVA di Taranto</a:t>
          </a:r>
          <a:endParaRPr lang="en-US" sz="2300" kern="1200" dirty="0"/>
        </a:p>
      </dsp:txBody>
      <dsp:txXfrm>
        <a:off x="1218780" y="1319477"/>
        <a:ext cx="8949347" cy="1055221"/>
      </dsp:txXfrm>
    </dsp:sp>
    <dsp:sp modelId="{15FBEBE2-43AA-4299-BAD0-2B0BC92D7C40}">
      <dsp:nvSpPr>
        <dsp:cNvPr id="0" name=""/>
        <dsp:cNvSpPr/>
      </dsp:nvSpPr>
      <dsp:spPr>
        <a:xfrm>
          <a:off x="0" y="2638503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FCFEF-FFBB-4E0A-AF67-1D173B668D55}">
      <dsp:nvSpPr>
        <dsp:cNvPr id="0" name=""/>
        <dsp:cNvSpPr/>
      </dsp:nvSpPr>
      <dsp:spPr>
        <a:xfrm>
          <a:off x="319204" y="2875928"/>
          <a:ext cx="580371" cy="5803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B99EE-5AF4-4707-8F94-1528EB1B6C36}">
      <dsp:nvSpPr>
        <dsp:cNvPr id="0" name=""/>
        <dsp:cNvSpPr/>
      </dsp:nvSpPr>
      <dsp:spPr>
        <a:xfrm>
          <a:off x="1218780" y="2638503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I risultati e gli obiettivi della transizione energetica e ambientale</a:t>
          </a:r>
          <a:endParaRPr lang="en-US" sz="2300" kern="1200" dirty="0"/>
        </a:p>
      </dsp:txBody>
      <dsp:txXfrm>
        <a:off x="1218780" y="2638503"/>
        <a:ext cx="8949347" cy="1055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1037-3B02-464F-AFBE-F63D71E23CA2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7A869-5382-4160-ACC1-071444F80B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20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6A888058-CF38-4E0E-907A-867471577712}" type="datetime1">
              <a:rPr lang="en-US" smtClean="0"/>
              <a:t>10/12/23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44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D29E-E7DE-419E-ACD7-8F09298E33B5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14F-3CC4-42F8-8F4D-5EF1FB66BF37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66069AFF-A981-4D07-8BA9-49AC181A63E4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1177-1DE3-4099-82B4-59D8F3ABEB9D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6296E5D3-DD6C-4EB9-98F5-6C1458F8B93C}" type="datetime1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79ABF747-38B1-442E-A6CF-D575F82DD55C}" type="datetime1">
              <a:rPr lang="en-US" smtClean="0"/>
              <a:t>10/12/23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7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E34-1F42-40FD-B83E-244DEDF7C19C}" type="datetime1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490-3922-4DA4-8841-95937E8F00CF}" type="datetime1">
              <a:rPr lang="en-US" smtClean="0"/>
              <a:t>10/12/23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F93F500E-A65A-4785-B9EF-FB838987ADFD}" type="datetime1">
              <a:rPr lang="en-US" smtClean="0"/>
              <a:t>10/12/23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2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7FB4AE60-323C-446D-9277-38F174773CA8}" type="datetime1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6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4C6A-6802-4EC7-83A2-5342B7BB5D02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1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9" name="Rectangle 58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Rectangle 62">
            <a:extLst>
              <a:ext uri="{FF2B5EF4-FFF2-40B4-BE49-F238E27FC236}">
                <a16:creationId xmlns="" xmlns:a16="http://schemas.microsoft.com/office/drawing/2014/main" id="{8380AD67-C5CA-4918-B4BB-C359BB03E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B6AC16-AE95-D3E8-F82B-1C1416A0D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500" dirty="0"/>
              <a:t>Fame di energia: un delicato bilanciamento di interessi fra bisogni primari e conservazione delle risorse</a:t>
            </a:r>
          </a:p>
        </p:txBody>
      </p:sp>
      <p:pic>
        <p:nvPicPr>
          <p:cNvPr id="4" name="Picture 3" descr="Foto di un gruppo di turbine nelle montagne piene di verde">
            <a:extLst>
              <a:ext uri="{FF2B5EF4-FFF2-40B4-BE49-F238E27FC236}">
                <a16:creationId xmlns="" xmlns:a16="http://schemas.microsoft.com/office/drawing/2014/main" id="{34342FF2-ED19-C61B-333F-9AA2A8423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4" r="28114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65" name="!!accent">
            <a:extLst>
              <a:ext uri="{FF2B5EF4-FFF2-40B4-BE49-F238E27FC236}">
                <a16:creationId xmlns="" xmlns:a16="http://schemas.microsoft.com/office/drawing/2014/main" id="{EABAD4DA-87BA-4F70-9EF0-45C6BCF17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915128D9-2797-47FA-B6FE-EC24E6B843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FF6DAD6-77A3-D377-DB8A-D3549238D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algn="r"/>
            <a:r>
              <a:rPr lang="en-US" sz="1800" dirty="0"/>
              <a:t>Avv. Chiara Di Maria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B475881D-3F87-8425-1C17-E211CB37EDCF}"/>
              </a:ext>
            </a:extLst>
          </p:cNvPr>
          <p:cNvSpPr txBox="1">
            <a:spLocks/>
          </p:cNvSpPr>
          <p:nvPr/>
        </p:nvSpPr>
        <p:spPr>
          <a:xfrm>
            <a:off x="5099266" y="2751581"/>
            <a:ext cx="6272784" cy="15350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Crescita sostenibile: la promozione dell’energia da fonte rinnovabile e il bilanciamento degli interessi pubblici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57D36A3-3BF1-7B4A-8C36-DC8FF1F2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7555B848-9D3A-7EA3-82EE-4A860DEF8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53" y="5963002"/>
            <a:ext cx="3585527" cy="8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2400" dirty="0"/>
              <a:t>La società Sicop S.r.l., ricorrente in primo grado e appellante incidentale, ha presentato alla Regione Molise </a:t>
            </a:r>
            <a:r>
              <a:rPr lang="it-IT" sz="2400" u="sng" dirty="0"/>
              <a:t>due istanze di autorizzazione unica</a:t>
            </a:r>
            <a:r>
              <a:rPr lang="it-IT" sz="2400" dirty="0"/>
              <a:t> per la realizzazione di due piccoli impianti di produzione di energia da fonte eolica in due distinte località.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endParaRPr lang="it-IT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1700" b="1" dirty="0">
                <a:solidFill>
                  <a:schemeClr val="accent1">
                    <a:lumMod val="75000"/>
                  </a:schemeClr>
                </a:solidFill>
              </a:rPr>
              <a:t>Art. 12 del D.lgs. 387/2003</a:t>
            </a:r>
            <a:r>
              <a:rPr lang="it-IT" sz="1700" dirty="0">
                <a:solidFill>
                  <a:schemeClr val="accent1">
                    <a:lumMod val="75000"/>
                  </a:schemeClr>
                </a:solidFill>
              </a:rPr>
              <a:t>, che reca attuazione della direttiva 2001/77/CE del 27 settembre 2001: «</a:t>
            </a:r>
            <a:r>
              <a:rPr lang="it-IT" sz="1700" i="1" dirty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it-IT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700" i="1" u="sng" dirty="0">
                <a:solidFill>
                  <a:schemeClr val="accent1">
                    <a:lumMod val="75000"/>
                  </a:schemeClr>
                </a:solidFill>
              </a:rPr>
              <a:t>La costruzione e l'esercizio degli impianti di produzione di energia elettrica alimentati da fonti rinnovabili, gli interventi di modifica, potenziamento, rifacimento totale o parziale e riattivazione</a:t>
            </a:r>
            <a:r>
              <a:rPr lang="it-IT" sz="1700" dirty="0">
                <a:solidFill>
                  <a:schemeClr val="accent1">
                    <a:lumMod val="75000"/>
                  </a:schemeClr>
                </a:solidFill>
              </a:rPr>
              <a:t> […]</a:t>
            </a:r>
            <a:r>
              <a:rPr lang="it-IT" sz="17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700" i="1" u="sng" dirty="0">
                <a:solidFill>
                  <a:schemeClr val="accent1">
                    <a:lumMod val="75000"/>
                  </a:schemeClr>
                </a:solidFill>
              </a:rPr>
              <a:t>nonché le opere connesse e le infrastrutture indispensabili alla costruzione e all'esercizio degli impianti stessi, ivi inclusi gli interventi, anche consistenti in demolizione di manufatti o in interventi di ripristino ambientale, occorrenti per la riqualificazione delle aree di insediamento degli impianti, sono soggetti ad una autorizzazione unica</a:t>
            </a:r>
            <a:r>
              <a:rPr lang="it-IT" sz="1700" i="1" dirty="0">
                <a:solidFill>
                  <a:schemeClr val="accent1">
                    <a:lumMod val="75000"/>
                  </a:schemeClr>
                </a:solidFill>
              </a:rPr>
              <a:t>, rilasciata dalla regione o dalle province delegate dalla regione </a:t>
            </a:r>
            <a:r>
              <a:rPr lang="it-IT" sz="1700" dirty="0">
                <a:solidFill>
                  <a:schemeClr val="accent1">
                    <a:lumMod val="75000"/>
                  </a:schemeClr>
                </a:solidFill>
              </a:rPr>
              <a:t>[…] </a:t>
            </a:r>
            <a:r>
              <a:rPr lang="it-IT" sz="1700" i="1" dirty="0">
                <a:solidFill>
                  <a:schemeClr val="accent1">
                    <a:lumMod val="75000"/>
                  </a:schemeClr>
                </a:solidFill>
              </a:rPr>
              <a:t>A tal fine la Conferenza dei servizi è convocata dalla regione o dal Ministero dello sviluppo economico entro trenta giorni dal ricevimento della domanda di autorizzazione. </a:t>
            </a:r>
            <a:r>
              <a:rPr lang="it-IT" sz="1700" dirty="0">
                <a:solidFill>
                  <a:schemeClr val="accent1">
                    <a:lumMod val="75000"/>
                  </a:schemeClr>
                </a:solidFill>
              </a:rPr>
              <a:t>[…] </a:t>
            </a:r>
            <a:r>
              <a:rPr lang="it-IT" sz="1700" i="1" dirty="0">
                <a:solidFill>
                  <a:schemeClr val="accent1">
                    <a:lumMod val="75000"/>
                  </a:schemeClr>
                </a:solidFill>
              </a:rPr>
              <a:t>4. L'autorizzazione di cui al comma 3 è rilasciata a seguito di </a:t>
            </a:r>
            <a:r>
              <a:rPr lang="it-IT" sz="1700" i="1" u="sng" dirty="0">
                <a:solidFill>
                  <a:schemeClr val="accent1">
                    <a:lumMod val="75000"/>
                  </a:schemeClr>
                </a:solidFill>
              </a:rPr>
              <a:t>un procedimento unico</a:t>
            </a:r>
            <a:r>
              <a:rPr lang="it-IT" sz="1700" i="1" dirty="0">
                <a:solidFill>
                  <a:schemeClr val="accent1">
                    <a:lumMod val="75000"/>
                  </a:schemeClr>
                </a:solidFill>
              </a:rPr>
              <a:t>, al quale partecipano tutte le Amministrazioni interessate, svolto nel rispetto dei principi di semplificazione e con le modalità stabilite dalla L. 241/1990, e successive modificazioni e integrazioni. Il rilascio dell'autorizzazione costituisce titolo a costruire ed esercire l'impianto».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Connettore 2 5">
            <a:extLst>
              <a:ext uri="{FF2B5EF4-FFF2-40B4-BE49-F238E27FC236}">
                <a16:creationId xmlns="" xmlns:a16="http://schemas.microsoft.com/office/drawing/2014/main" id="{CC8D429E-03B5-4B62-F1ED-0E143E8EC989}"/>
              </a:ext>
            </a:extLst>
          </p:cNvPr>
          <p:cNvCxnSpPr>
            <a:cxnSpLocks/>
          </p:cNvCxnSpPr>
          <p:nvPr/>
        </p:nvCxnSpPr>
        <p:spPr>
          <a:xfrm flipH="1">
            <a:off x="4502331" y="2992701"/>
            <a:ext cx="465908" cy="1117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1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In sede di conferenza di servizi, la Soprintendenza ha espresso il proprio parere negativo, adducendo la presenza di beni culturali e paesaggistici (castello, croci votive) nelle aree limitrofe e la necessità di scongiurare interferenze visive.</a:t>
            </a:r>
          </a:p>
          <a:p>
            <a:pPr marL="0" indent="0" algn="just">
              <a:buNone/>
            </a:pPr>
            <a:r>
              <a:rPr lang="it-IT" dirty="0"/>
              <a:t>La Regione Molise ha ritenuto prevalenti le posizioni favorevoli alla realizzazione degli impianti e ha rilasciato le autorizzazioni uniche.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In relazione a uno dei due impianti si è espressa favorevolmente anche la Presidenza del Consiglio dei Ministri. </a:t>
            </a:r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Dalla comparazione degli interessi coinvolti nel procedimento in esame, individuati nella tutela paesaggistica, da riferirsi </a:t>
            </a:r>
            <a:r>
              <a:rPr lang="it-IT" dirty="0"/>
              <a:t>[…] </a:t>
            </a:r>
            <a:r>
              <a:rPr lang="it-IT" i="1" dirty="0"/>
              <a:t>allo sviluppo di energia da fonte rinnovabile, nella valenza imprenditoriale ed economica dell’opera in argomento</a:t>
            </a:r>
            <a:r>
              <a:rPr lang="it-IT" dirty="0"/>
              <a:t>», occorre «</a:t>
            </a:r>
            <a:r>
              <a:rPr lang="it-IT" i="1" dirty="0"/>
              <a:t>considerare prevalente l’interesse all’incremento delle FER e alla realizzazione dell’opera di che trattasi</a:t>
            </a:r>
            <a:r>
              <a:rPr lang="it-IT" dirty="0"/>
              <a:t>» (pag. 4 della sentenza).</a:t>
            </a:r>
            <a:endParaRPr lang="it-IT" i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Dopo l’emanazione dei due atti autorizzativi, la Soprintendenza, con decreto, ha dichiarato di </a:t>
            </a:r>
            <a:r>
              <a:rPr lang="it-IT" u="sng" dirty="0"/>
              <a:t>interesse culturale particolarmente importante</a:t>
            </a:r>
            <a:r>
              <a:rPr lang="it-IT" dirty="0"/>
              <a:t> il sistema delle «croci votive» presente nell’area, individuando vaste aree territoriali da assoggettare </a:t>
            </a:r>
            <a:r>
              <a:rPr lang="it-IT" u="sng" dirty="0"/>
              <a:t>a tutela indiretta</a:t>
            </a:r>
            <a:r>
              <a:rPr lang="it-IT" dirty="0"/>
              <a:t>.</a:t>
            </a:r>
            <a:endParaRPr lang="it-IT" i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Connettore 2 5">
            <a:extLst>
              <a:ext uri="{FF2B5EF4-FFF2-40B4-BE49-F238E27FC236}">
                <a16:creationId xmlns="" xmlns:a16="http://schemas.microsoft.com/office/drawing/2014/main" id="{392EB3BD-32F4-F245-4033-41687D1A2AEC}"/>
              </a:ext>
            </a:extLst>
          </p:cNvPr>
          <p:cNvCxnSpPr/>
          <p:nvPr/>
        </p:nvCxnSpPr>
        <p:spPr>
          <a:xfrm flipH="1">
            <a:off x="2098766" y="3857897"/>
            <a:ext cx="661851" cy="139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AB8D649F-1A41-469B-D412-4B80CD9A9015}"/>
              </a:ext>
            </a:extLst>
          </p:cNvPr>
          <p:cNvCxnSpPr/>
          <p:nvPr/>
        </p:nvCxnSpPr>
        <p:spPr>
          <a:xfrm>
            <a:off x="6096000" y="4728754"/>
            <a:ext cx="1166948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A5285478-9F5E-FA7E-4521-9AC2751F5B8C}"/>
              </a:ext>
            </a:extLst>
          </p:cNvPr>
          <p:cNvSpPr txBox="1"/>
          <p:nvPr/>
        </p:nvSpPr>
        <p:spPr>
          <a:xfrm>
            <a:off x="1193074" y="5408023"/>
            <a:ext cx="482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Artt. 10 e 13 del D.lgs. 42/2004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sulla nozione di bene culturale e dichiarazione di interesse culturale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E32B415D-F286-2303-EC9B-4DC57AF6CCF5}"/>
              </a:ext>
            </a:extLst>
          </p:cNvPr>
          <p:cNvSpPr txBox="1"/>
          <p:nvPr/>
        </p:nvSpPr>
        <p:spPr>
          <a:xfrm>
            <a:off x="7419702" y="4728754"/>
            <a:ext cx="3863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Artt. 45, 46 e 47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del D.lgs. 42/2004 sulla tutela indiretta e il relativo procedimento. Il Ministero ha facoltà di prescrivere delle distanze/misure per evitare di ledere l’integrità dei beni culturali</a:t>
            </a:r>
          </a:p>
        </p:txBody>
      </p:sp>
    </p:spTree>
    <p:extLst>
      <p:ext uri="{BB962C8B-B14F-4D97-AF65-F5344CB8AC3E}">
        <p14:creationId xmlns:p14="http://schemas.microsoft.com/office/powerpoint/2010/main" val="268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In prime cure, il TAR competente ha annullato i decreti ministeriali per difetto di istruttoria e di motivazione, in quanto fondati su una superficiale ricostruzione dell’interesse storico-culturale oggetto di tutela, in mancanza di un «</a:t>
            </a:r>
            <a:r>
              <a:rPr lang="it-IT" i="1" dirty="0"/>
              <a:t>preciso richiamo a contributi specialistici e studi capaci di dare obiettiva e verificabile sostanza alle valutazioni proprie dell’Amministrazione</a:t>
            </a:r>
            <a:r>
              <a:rPr lang="it-IT" dirty="0"/>
              <a:t>».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In accoglimento all’appello principale proposto dal Ministero, il Consiglio di Stato ha ritenuto immuni da censure le valutazioni tecnico-discrezionali della Soprintendenza, avendo quest’ultima correttamente proceduto allo studio dei beni culturali oggetto d’esame. </a:t>
            </a:r>
          </a:p>
          <a:p>
            <a:pPr marL="0" indent="0" algn="just">
              <a:buNone/>
            </a:pPr>
            <a:r>
              <a:rPr lang="it-IT" dirty="0"/>
              <a:t>Sorge così l’interesse alla disamina dell’appello incidentale promosso dalla società istante.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Pur ritenendo </a:t>
            </a:r>
            <a:r>
              <a:rPr lang="it-IT" u="sng" dirty="0"/>
              <a:t>legittima la scelta di tutelare i singoli manufatti</a:t>
            </a:r>
            <a:r>
              <a:rPr lang="it-IT" dirty="0"/>
              <a:t>, i giudici della sesta Sezione hanno annullato i vincoli indiretti che erano stati apposti dalla Soprintendenza sulle aree circostanti le singole croci e che precludevano la realizzazione degli impianti eolici.</a:t>
            </a:r>
          </a:p>
          <a:p>
            <a:pPr marL="0" indent="0" algn="just">
              <a:buNone/>
            </a:pPr>
            <a:r>
              <a:rPr lang="it-IT" dirty="0"/>
              <a:t> </a:t>
            </a:r>
            <a:endParaRPr lang="it-IT" i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Negli ordinamenti democratici e pluralisti si richiede un continuo bilanciamento tra principi e diritti fondamentali senza pretese di assolutezza per nessuno di essi.</a:t>
            </a:r>
          </a:p>
          <a:p>
            <a:pPr marL="0" indent="0" algn="just">
              <a:buNone/>
            </a:pPr>
            <a:r>
              <a:rPr lang="it-IT" dirty="0"/>
              <a:t>Sebbene vi siano alcuni valori, come la tutela del patrimonio culturale o dell’ambiente, che vengono definiti «primari», gli stessi </a:t>
            </a:r>
            <a:r>
              <a:rPr lang="it-IT" u="sng" dirty="0"/>
              <a:t>non possono essere interamente sacrificati</a:t>
            </a:r>
            <a:r>
              <a:rPr lang="it-IT" dirty="0"/>
              <a:t> al cospetto di altri interessi.</a:t>
            </a:r>
          </a:p>
          <a:p>
            <a:pPr marL="0" indent="0" algn="just">
              <a:buNone/>
            </a:pPr>
            <a:r>
              <a:rPr lang="it-IT" dirty="0"/>
              <a:t>Non è legittima una concezione </a:t>
            </a:r>
            <a:r>
              <a:rPr lang="it-IT" u="sng" dirty="0"/>
              <a:t>gerarchica</a:t>
            </a:r>
            <a:r>
              <a:rPr lang="it-IT" dirty="0"/>
              <a:t> degli interessi.</a:t>
            </a:r>
            <a:endParaRPr lang="it-IT" i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dirty="0"/>
              <a:t>Sul bilanciamento e il sacrificio di interessi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u="sng" dirty="0"/>
          </a:p>
          <a:p>
            <a:pPr marL="0" indent="0" algn="just">
              <a:buNone/>
            </a:pPr>
            <a:r>
              <a:rPr lang="it-IT" u="sng" dirty="0"/>
              <a:t>Corte Cost. 9 maggio 2013, n. 85 sull’acciaieria dell’ILVA S.p.A. di Taranto</a:t>
            </a:r>
            <a:r>
              <a:rPr lang="it-IT" dirty="0"/>
              <a:t>: nessun valore, diritto o interesse può risultare tiranno, ovverosia prevalere in assoluto e a priori, salvi i soli casi in cui si tratti di interessi pubblici «primari» e l’attività oggetto della valutazione sia inevitabilmente tale da distruggerne il nucleo fondamentale, ovverosia da pregiudicarne la consistenza attuale in maniera ritenuta inaccettabile.</a:t>
            </a:r>
          </a:p>
          <a:p>
            <a:pPr marL="0" indent="0" algn="just">
              <a:buNone/>
            </a:pPr>
            <a:endParaRPr lang="it-IT" u="sng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  <p:sp>
        <p:nvSpPr>
          <p:cNvPr id="4" name="Freccia in giù 3">
            <a:extLst>
              <a:ext uri="{FF2B5EF4-FFF2-40B4-BE49-F238E27FC236}">
                <a16:creationId xmlns="" xmlns:a16="http://schemas.microsoft.com/office/drawing/2014/main" id="{E5B27C15-ECEE-8DB1-37CB-D6EAD5AB0E46}"/>
              </a:ext>
            </a:extLst>
          </p:cNvPr>
          <p:cNvSpPr/>
          <p:nvPr/>
        </p:nvSpPr>
        <p:spPr>
          <a:xfrm>
            <a:off x="5555165" y="2966069"/>
            <a:ext cx="1081669" cy="11152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7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La qualificazione in termini di «primarietà» non legittima un primato astratto, assoluto, ma va intesa: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 come impossibilità di una subordinazione altrettanto astratta e assoluta rispetto ad altri valori o diritti;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 come necessità della considerazione e della valutazione di tali interessi in qualunque determinazione amministrativa che possa coinvolgerli;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 in termini di tendenziale prevalenza, qualora l’analisi dei rischi o pregiudizi a essi arrecati a fronte di benefici connessi ad altri interessi o valori non evidenzi la marginalità dei primi e un chiaro e netto vantaggio per i secondi.</a:t>
            </a:r>
            <a:endParaRPr lang="it-IT" u="sng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1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7" name="Rectangle 73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75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!!Rectangle">
            <a:extLst>
              <a:ext uri="{FF2B5EF4-FFF2-40B4-BE49-F238E27FC236}">
                <a16:creationId xmlns="" xmlns:a16="http://schemas.microsoft.com/office/drawing/2014/main" id="{D5997EA8-5EFC-40CD-A85F-C3C3BC5F9E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to di un gruppo di turbine nelle montagne piene di verde">
            <a:extLst>
              <a:ext uri="{FF2B5EF4-FFF2-40B4-BE49-F238E27FC236}">
                <a16:creationId xmlns="" xmlns:a16="http://schemas.microsoft.com/office/drawing/2014/main" id="{34342FF2-ED19-C61B-333F-9AA2A842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0" name="Rectangle 79">
            <a:extLst>
              <a:ext uri="{FF2B5EF4-FFF2-40B4-BE49-F238E27FC236}">
                <a16:creationId xmlns="" xmlns:a16="http://schemas.microsoft.com/office/drawing/2014/main" id="{1CF6A1EC-BD15-42D9-A339-A3970CF7C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B6AC16-AE95-D3E8-F82B-1C1416A0D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498848"/>
            <a:ext cx="3538728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Gli argomenti che saranno trattati</a:t>
            </a:r>
          </a:p>
        </p:txBody>
      </p:sp>
      <p:sp>
        <p:nvSpPr>
          <p:cNvPr id="91" name="Rectangle 81">
            <a:extLst>
              <a:ext uri="{FF2B5EF4-FFF2-40B4-BE49-F238E27FC236}">
                <a16:creationId xmlns="" xmlns:a16="http://schemas.microsoft.com/office/drawing/2014/main" id="{A720C27D-5C39-492B-BD68-C220C0F83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83">
            <a:extLst>
              <a:ext uri="{FF2B5EF4-FFF2-40B4-BE49-F238E27FC236}">
                <a16:creationId xmlns="" xmlns:a16="http://schemas.microsoft.com/office/drawing/2014/main" id="{A4F3394A-A959-460A-ACF9-5FA682C76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FF6DAD6-77A3-D377-DB8A-D3549238D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0" y="4498848"/>
            <a:ext cx="6007608" cy="153619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algn="r">
              <a:lnSpc>
                <a:spcPct val="100000"/>
              </a:lnSpc>
            </a:pPr>
            <a:r>
              <a:rPr lang="en-US" sz="1100" dirty="0"/>
              <a:t>Avv. Chiara Di Maria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C07EB90-F9EB-9184-C6F4-C9D33D5F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Il punto di equilibrio è necessariamente </a:t>
            </a:r>
            <a:r>
              <a:rPr lang="it-IT" u="sng" dirty="0"/>
              <a:t>mobile e dinamico</a:t>
            </a:r>
            <a:r>
              <a:rPr lang="it-IT" dirty="0"/>
              <a:t> e deve essere ricercato:</a:t>
            </a:r>
          </a:p>
          <a:p>
            <a:pPr marL="0" indent="0" algn="just">
              <a:buNone/>
            </a:pPr>
            <a:r>
              <a:rPr lang="it-IT" dirty="0"/>
              <a:t>1) dal Legislatore, attraverso le norme;</a:t>
            </a:r>
          </a:p>
          <a:p>
            <a:pPr marL="0" indent="0" algn="just">
              <a:buNone/>
            </a:pPr>
            <a:r>
              <a:rPr lang="it-IT" dirty="0"/>
              <a:t>2) dall’Amministrazione, in sede procedimentale;</a:t>
            </a:r>
          </a:p>
          <a:p>
            <a:pPr marL="0" indent="0" algn="just">
              <a:buNone/>
            </a:pPr>
            <a:r>
              <a:rPr lang="it-IT" dirty="0"/>
              <a:t>3) dal Giudice, in sede di controllo</a:t>
            </a:r>
          </a:p>
          <a:p>
            <a:pPr marL="0" indent="0" algn="just">
              <a:buNone/>
            </a:pPr>
            <a:r>
              <a:rPr lang="it-IT" dirty="0"/>
              <a:t>secondo i principi di </a:t>
            </a:r>
            <a:r>
              <a:rPr lang="it-IT" u="sng" dirty="0"/>
              <a:t>proporzionalità e ragionevolezza</a:t>
            </a:r>
            <a:r>
              <a:rPr lang="it-IT" dirty="0"/>
              <a:t>.</a:t>
            </a:r>
            <a:endParaRPr lang="it-IT" i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/>
              <a:t>In particolare, nel caso in esame: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 smtClean="0"/>
              <a:t>è </a:t>
            </a:r>
            <a:r>
              <a:rPr lang="it-IT" dirty="0"/>
              <a:t>stato leso il principio di </a:t>
            </a:r>
            <a:r>
              <a:rPr lang="it-IT" u="sng" dirty="0"/>
              <a:t>proporzionalità in senso stretto</a:t>
            </a:r>
            <a:r>
              <a:rPr lang="it-IT" dirty="0"/>
              <a:t>, che impone che la misura adottata implichi un sacrificio ragionevolmente esigibile (es. ponderare l’interesse alla realizzazione dell’impianto con quello all’ambiente salubre);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 smtClean="0"/>
              <a:t>è </a:t>
            </a:r>
            <a:r>
              <a:rPr lang="it-IT" dirty="0"/>
              <a:t>stato sbilanciato l’interesse alla tutela culturale delle croci votive, soprattutto ai fini della produzione di energia alternativa. L’interesse pubblico alla tutela del patrimonio culturale non ha il peso e l’urgenza di poter sacrificare interamente l’interesse alla transizione ecologica;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 smtClean="0"/>
              <a:t>contrasto </a:t>
            </a:r>
            <a:r>
              <a:rPr lang="it-IT" dirty="0"/>
              <a:t>con l’indirizzo politico europeo e nazionale, secondo il quale gli impianti di energia rinnovabile sono da intendersi come </a:t>
            </a:r>
            <a:r>
              <a:rPr lang="it-IT" u="sng" dirty="0"/>
              <a:t>opere di interesse nazionale</a:t>
            </a:r>
            <a:r>
              <a:rPr lang="it-IT" dirty="0"/>
              <a:t> proprio ai fini di tutela dell’ambiente.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Il Consiglio di Stato conferma il principio di </a:t>
            </a:r>
            <a:r>
              <a:rPr lang="it-IT" u="sng" dirty="0"/>
              <a:t>integrazione delle tutele (art. 11 TFUE)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Le esigenze di tutela dell’ambiente devono essere integrate nella definizione e attuazione delle altre pertinenti politiche pubbliche al fine di promuovere lo sviluppo sostenibile: abbandono delle «</a:t>
            </a:r>
            <a:r>
              <a:rPr lang="it-IT" u="sng" dirty="0"/>
              <a:t>tutele parallele</a:t>
            </a:r>
            <a:r>
              <a:rPr lang="it-IT" dirty="0"/>
              <a:t>» degli interessi differenziati.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p:sp>
        <p:nvSpPr>
          <p:cNvPr id="4" name="Freccia in giù 3">
            <a:extLst>
              <a:ext uri="{FF2B5EF4-FFF2-40B4-BE49-F238E27FC236}">
                <a16:creationId xmlns="" xmlns:a16="http://schemas.microsoft.com/office/drawing/2014/main" id="{F2C064EB-8FC9-567B-08B1-3A15F95D7ABC}"/>
              </a:ext>
            </a:extLst>
          </p:cNvPr>
          <p:cNvSpPr/>
          <p:nvPr/>
        </p:nvSpPr>
        <p:spPr>
          <a:xfrm>
            <a:off x="5837217" y="3429000"/>
            <a:ext cx="724829" cy="9701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3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sentenza del Cons. Stato, Sez. VI, 23 settembre 2022, n. 8167 e il caso dell’ILVA di Taranto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Perché è così difficile dare concreta attuazione alla transizione </a:t>
            </a:r>
            <a:r>
              <a:rPr lang="it-IT" dirty="0" smtClean="0"/>
              <a:t>energetica e ambientale nel </a:t>
            </a:r>
            <a:r>
              <a:rPr lang="it-IT" dirty="0"/>
              <a:t>nostro Paese?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it-IT" dirty="0"/>
              <a:t>L’efficacia degli interventi di contrasto al cambiamento climatico non è immediatamente </a:t>
            </a:r>
            <a:r>
              <a:rPr lang="it-IT" dirty="0" smtClean="0"/>
              <a:t>percepibile: </a:t>
            </a:r>
            <a:r>
              <a:rPr lang="it-IT" dirty="0"/>
              <a:t>p</a:t>
            </a:r>
            <a:r>
              <a:rPr lang="it-IT" dirty="0" smtClean="0"/>
              <a:t>roblema </a:t>
            </a:r>
            <a:r>
              <a:rPr lang="it-IT" dirty="0"/>
              <a:t>della cd. </a:t>
            </a:r>
            <a:r>
              <a:rPr lang="it-IT" u="sng" dirty="0"/>
              <a:t>ottica «sito-specifica»</a:t>
            </a:r>
            <a:r>
              <a:rPr lang="it-IT" dirty="0"/>
              <a:t>, perché un intervento ha effetti su scala globale e non sul piccolo territorio in cui viene realizzato l’impianto;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it-IT" dirty="0"/>
              <a:t>La tutela degli interessi ambientali è frazionata a seconda dei diversi interessi attribuiti ad Amministrazioni diverse.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1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7" name="Rectangle 73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75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!!Rectangle">
            <a:extLst>
              <a:ext uri="{FF2B5EF4-FFF2-40B4-BE49-F238E27FC236}">
                <a16:creationId xmlns="" xmlns:a16="http://schemas.microsoft.com/office/drawing/2014/main" id="{D5997EA8-5EFC-40CD-A85F-C3C3BC5F9E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to di un gruppo di turbine nelle montagne piene di verde">
            <a:extLst>
              <a:ext uri="{FF2B5EF4-FFF2-40B4-BE49-F238E27FC236}">
                <a16:creationId xmlns="" xmlns:a16="http://schemas.microsoft.com/office/drawing/2014/main" id="{34342FF2-ED19-C61B-333F-9AA2A842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0" name="Rectangle 79">
            <a:extLst>
              <a:ext uri="{FF2B5EF4-FFF2-40B4-BE49-F238E27FC236}">
                <a16:creationId xmlns="" xmlns:a16="http://schemas.microsoft.com/office/drawing/2014/main" id="{1CF6A1EC-BD15-42D9-A339-A3970CF7C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B6AC16-AE95-D3E8-F82B-1C1416A0D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498848"/>
            <a:ext cx="3538728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I risultati e gli obiettivi della transizione energetica</a:t>
            </a:r>
          </a:p>
        </p:txBody>
      </p:sp>
      <p:sp>
        <p:nvSpPr>
          <p:cNvPr id="91" name="Rectangle 81">
            <a:extLst>
              <a:ext uri="{FF2B5EF4-FFF2-40B4-BE49-F238E27FC236}">
                <a16:creationId xmlns="" xmlns:a16="http://schemas.microsoft.com/office/drawing/2014/main" id="{A720C27D-5C39-492B-BD68-C220C0F83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83">
            <a:extLst>
              <a:ext uri="{FF2B5EF4-FFF2-40B4-BE49-F238E27FC236}">
                <a16:creationId xmlns="" xmlns:a16="http://schemas.microsoft.com/office/drawing/2014/main" id="{A4F3394A-A959-460A-ACF9-5FA682C76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FF6DAD6-77A3-D377-DB8A-D3549238D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0" y="4498848"/>
            <a:ext cx="6007608" cy="153619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algn="r">
              <a:lnSpc>
                <a:spcPct val="100000"/>
              </a:lnSpc>
            </a:pPr>
            <a:r>
              <a:rPr lang="en-US" sz="1100" dirty="0"/>
              <a:t>Avv. Chiara Di Maria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E6C4742-98EE-0AA7-055B-02B15BC9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51529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 risultati e gli obiettivi della transizione energetica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Il Legislatore europeo è intervenuto sul tema del bilanciamento degli interessi connessi alle energie rinnovabili con il </a:t>
            </a:r>
            <a:r>
              <a:rPr lang="it-IT" b="1" dirty="0"/>
              <a:t>Regolamento UE 2022/2577 del Consiglio del 27 dicembre 2022</a:t>
            </a:r>
            <a:r>
              <a:rPr lang="it-IT" dirty="0"/>
              <a:t> che, all’art. 3, comma 2 dispone che «</a:t>
            </a:r>
            <a:r>
              <a:rPr lang="it-IT" i="1" dirty="0"/>
              <a:t>gli Stati membri provvedono a che nella procedura di pianificazione e autorizzazione, in sede di ponderazione degli interessi giuridici nei singoli casi, </a:t>
            </a:r>
            <a:r>
              <a:rPr lang="it-IT" i="1" u="sng" dirty="0"/>
              <a:t>sia accordata priorità alla costruzione e all’esercizio degli impianti di produzione di energia da fonti rinnovabili</a:t>
            </a:r>
            <a:r>
              <a:rPr lang="it-IT" i="1" dirty="0"/>
              <a:t>, nonché allo </a:t>
            </a:r>
            <a:r>
              <a:rPr lang="it-IT" i="1" u="sng" dirty="0"/>
              <a:t>sviluppo della relativa infrastruttura</a:t>
            </a:r>
            <a:r>
              <a:rPr lang="it-IT" i="1" dirty="0"/>
              <a:t> di rete, quanto meno per i progetti riconosciuti come d’interesse pubblico prevalente</a:t>
            </a:r>
            <a:r>
              <a:rPr lang="it-IT" dirty="0"/>
              <a:t>». </a:t>
            </a:r>
            <a:r>
              <a:rPr lang="it-IT" i="1" dirty="0"/>
              <a:t> </a:t>
            </a:r>
            <a:r>
              <a:rPr lang="it-IT" dirty="0"/>
              <a:t>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D2854001-B4AF-4E18-9D2E-33E37F97A8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it-IT" sz="3600"/>
              <a:t>I risultati e gli obiettivi della transizione energetica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AEA628B-C8FF-4D0B-B111-F101F580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2663BD0-064C-40FC-A331-F49FCA953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73C672A0-B8E5-68C6-FDE2-608764A2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Il Rapporto “Scacco Matto” di Legambiente del 2023 censura la lentezza nel raggiungere gli obiettivi della transizione energetica e ambientale, dovuta alle tempistiche per l’approvazione dei progetti, legata non solo alla burocrazia, ma anche alle diverse opposizioni regionali o locali e, soprattutto, all’assenza di una normativa omogenea ed efficace.</a:t>
            </a:r>
          </a:p>
        </p:txBody>
      </p:sp>
      <p:pic>
        <p:nvPicPr>
          <p:cNvPr id="6" name="Segnaposto contenuto 5" descr="Immagine che contiene testo, pezzo degli scacchi, scacchi, Scacchiera&#10;&#10;Descrizione generata automaticamente">
            <a:extLst>
              <a:ext uri="{FF2B5EF4-FFF2-40B4-BE49-F238E27FC236}">
                <a16:creationId xmlns="" xmlns:a16="http://schemas.microsoft.com/office/drawing/2014/main" id="{A080A181-DAD6-AFD0-F528-0DA8F487B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3" r="3" b="3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615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017517EF-BD4D-4055-BDB4-A322C5356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0ADDB668-2CA4-4D2B-9C34-3487CA33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 risultati e gli obiettivi della transizione energetica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73C672A0-B8E5-68C6-FDE2-608764A2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6" y="498698"/>
            <a:ext cx="2893382" cy="1185353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1700" dirty="0"/>
              <a:t>Il Rapporto “Scacco Matto” evidenzia il </a:t>
            </a:r>
            <a:r>
              <a:rPr lang="en-US" sz="1700" i="1" dirty="0"/>
              <a:t>trend</a:t>
            </a:r>
            <a:r>
              <a:rPr lang="en-US" sz="1700" dirty="0"/>
              <a:t> delle rinnovabili in aumento, ancora non sufficiente per raggiungere l’obiettivo di 85 MW per il 2030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568BC19-F052-4108-93E1-6A3D1DEC07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5FD337D-4D6B-4C8B-B6F5-121097E09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15941F4-78C7-49E5-4F6F-234BF416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31" y="2182753"/>
            <a:ext cx="6738937" cy="37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C1A1C5D3-C053-4EE9-BE1A-419B6E27CC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="" xmlns:a16="http://schemas.microsoft.com/office/drawing/2014/main" id="{A3473CF9-37EB-43E7-89EF-D2D1C53D1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I risultati e gli obiettivi della transizione energetica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586B4EF9-43BA-4655-A6FF-1D8E21574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73C672A0-B8E5-68C6-FDE2-608764A2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Il Rapporto “Scacco Matto”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020EEC57-235A-EC70-FA08-AAE0A607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655" y="2035793"/>
            <a:ext cx="5776013" cy="41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7" name="Rectangle 66">
            <a:extLst>
              <a:ext uri="{FF2B5EF4-FFF2-40B4-BE49-F238E27FC236}">
                <a16:creationId xmlns="" xmlns:a16="http://schemas.microsoft.com/office/drawing/2014/main" id="{C1A1C5D3-C053-4EE9-BE1A-419B6E27CC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A3473CF9-37EB-43E7-89EF-D2D1C53D1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I risultati e gli obiettivi della transizione energetica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586B4EF9-43BA-4655-A6FF-1D8E21574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73C672A0-B8E5-68C6-FDE2-608764A2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</a:rPr>
              <a:t>Il Rapporto “Scacco Matto”: elevato numero di progetti, poche autorizzazioni rilasciate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364648A-D6B2-1F27-1A37-CFB06D79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7C5D4407-7216-1AEF-E9A6-431CA0D0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10" y="2387846"/>
            <a:ext cx="7247987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Gli argomenti che saranno trattati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="" xmlns:a16="http://schemas.microsoft.com/office/drawing/2014/main" id="{9FAEC141-E06E-F6AB-A51F-75BFF6A64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01935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5AE6219-BAB3-C46C-3E8D-5A3D6E4F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1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7" name="Rectangle 73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75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!!Rectangle">
            <a:extLst>
              <a:ext uri="{FF2B5EF4-FFF2-40B4-BE49-F238E27FC236}">
                <a16:creationId xmlns="" xmlns:a16="http://schemas.microsoft.com/office/drawing/2014/main" id="{D5997EA8-5EFC-40CD-A85F-C3C3BC5F9E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to di un gruppo di turbine nelle montagne piene di verde">
            <a:extLst>
              <a:ext uri="{FF2B5EF4-FFF2-40B4-BE49-F238E27FC236}">
                <a16:creationId xmlns="" xmlns:a16="http://schemas.microsoft.com/office/drawing/2014/main" id="{34342FF2-ED19-C61B-333F-9AA2A842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0" name="Rectangle 79">
            <a:extLst>
              <a:ext uri="{FF2B5EF4-FFF2-40B4-BE49-F238E27FC236}">
                <a16:creationId xmlns="" xmlns:a16="http://schemas.microsoft.com/office/drawing/2014/main" id="{1CF6A1EC-BD15-42D9-A339-A3970CF7C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B6AC16-AE95-D3E8-F82B-1C1416A0D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498848"/>
            <a:ext cx="3538728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Grazie</a:t>
            </a:r>
          </a:p>
        </p:txBody>
      </p:sp>
      <p:sp>
        <p:nvSpPr>
          <p:cNvPr id="91" name="Rectangle 81">
            <a:extLst>
              <a:ext uri="{FF2B5EF4-FFF2-40B4-BE49-F238E27FC236}">
                <a16:creationId xmlns="" xmlns:a16="http://schemas.microsoft.com/office/drawing/2014/main" id="{A720C27D-5C39-492B-BD68-C220C0F83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83">
            <a:extLst>
              <a:ext uri="{FF2B5EF4-FFF2-40B4-BE49-F238E27FC236}">
                <a16:creationId xmlns="" xmlns:a16="http://schemas.microsoft.com/office/drawing/2014/main" id="{A4F3394A-A959-460A-ACF9-5FA682C76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FF6DAD6-77A3-D377-DB8A-D3549238D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0" y="4498848"/>
            <a:ext cx="6007608" cy="153619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algn="r">
              <a:lnSpc>
                <a:spcPct val="100000"/>
              </a:lnSpc>
            </a:pPr>
            <a:r>
              <a:rPr lang="en-US" sz="1100" dirty="0"/>
              <a:t>Avv. Chiara Di Maria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C07EB90-F9EB-9184-C6F4-C9D33D5F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1B97AE06-F482-3388-1B16-86ADA82A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23" y="5349173"/>
            <a:ext cx="3585527" cy="8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1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7" name="Rectangle 73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75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!!Rectangle">
            <a:extLst>
              <a:ext uri="{FF2B5EF4-FFF2-40B4-BE49-F238E27FC236}">
                <a16:creationId xmlns="" xmlns:a16="http://schemas.microsoft.com/office/drawing/2014/main" id="{D5997EA8-5EFC-40CD-A85F-C3C3BC5F9E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to di un gruppo di turbine nelle montagne piene di verde">
            <a:extLst>
              <a:ext uri="{FF2B5EF4-FFF2-40B4-BE49-F238E27FC236}">
                <a16:creationId xmlns="" xmlns:a16="http://schemas.microsoft.com/office/drawing/2014/main" id="{34342FF2-ED19-C61B-333F-9AA2A842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0" name="Rectangle 79">
            <a:extLst>
              <a:ext uri="{FF2B5EF4-FFF2-40B4-BE49-F238E27FC236}">
                <a16:creationId xmlns="" xmlns:a16="http://schemas.microsoft.com/office/drawing/2014/main" id="{1CF6A1EC-BD15-42D9-A339-A3970CF7C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B6AC16-AE95-D3E8-F82B-1C1416A0D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498848"/>
            <a:ext cx="3538728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Prevalenza e bilanciamento degli interessi pubblici</a:t>
            </a:r>
          </a:p>
        </p:txBody>
      </p:sp>
      <p:sp>
        <p:nvSpPr>
          <p:cNvPr id="91" name="Rectangle 81">
            <a:extLst>
              <a:ext uri="{FF2B5EF4-FFF2-40B4-BE49-F238E27FC236}">
                <a16:creationId xmlns="" xmlns:a16="http://schemas.microsoft.com/office/drawing/2014/main" id="{A720C27D-5C39-492B-BD68-C220C0F83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83">
            <a:extLst>
              <a:ext uri="{FF2B5EF4-FFF2-40B4-BE49-F238E27FC236}">
                <a16:creationId xmlns="" xmlns:a16="http://schemas.microsoft.com/office/drawing/2014/main" id="{A4F3394A-A959-460A-ACF9-5FA682C76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FF6DAD6-77A3-D377-DB8A-D3549238D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0" y="4498848"/>
            <a:ext cx="6007608" cy="153619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algn="r">
              <a:lnSpc>
                <a:spcPct val="100000"/>
              </a:lnSpc>
            </a:pPr>
            <a:r>
              <a:rPr lang="en-US" sz="1100" dirty="0"/>
              <a:t>Avv. Chiara Di Maria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E6C4742-98EE-0AA7-055B-02B15BC9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Prevalenza e bilanciamento degli interessi pubblici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Nelle attività economiche produttive, la ricerca della massima efficienza tecnologica ed economica si pone tendenzialmente in contrasto con gli interessi pubblici alla protezione dell’ambiente e della salute umana.</a:t>
            </a:r>
          </a:p>
          <a:p>
            <a:pPr marL="0" indent="0" algn="just">
              <a:buNone/>
            </a:pPr>
            <a:r>
              <a:rPr lang="it-IT" dirty="0"/>
              <a:t>È innegabile che generalmente le attività produttive – in sé stesse o tramite i beni che producono – causino impatti ambientali.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D9510C9-46F5-76E7-1973-6D322F34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Prevalenza e bilanciamento degli interessi pubblici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Questo comporta un tendenziale antagonismo tra interessi pubblici fondamentali: si pensi, a esempio, da un lato, agli interessi inerenti al </a:t>
            </a:r>
            <a:r>
              <a:rPr lang="it-IT" u="sng" dirty="0"/>
              <a:t>patrimonio culturale</a:t>
            </a:r>
            <a:r>
              <a:rPr lang="it-IT" dirty="0"/>
              <a:t> e, dall’altro, quelli connessi al contrasto al </a:t>
            </a:r>
            <a:r>
              <a:rPr lang="it-IT" u="sng" dirty="0"/>
              <a:t>cambiamento climatico</a:t>
            </a:r>
            <a:r>
              <a:rPr lang="it-IT" dirty="0"/>
              <a:t>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379FD51-81E7-0D16-A237-74C86FA3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Prevalenza e bilanciamento degli interessi pubblici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Esempio emblematico è dato dalla </a:t>
            </a:r>
            <a:r>
              <a:rPr lang="it-IT" u="sng" dirty="0"/>
              <a:t>produzione di energia da fonti rinnovabili</a:t>
            </a:r>
            <a:r>
              <a:rPr lang="it-IT" dirty="0"/>
              <a:t>, nell’ambito della quale si fronteggiano l’interesse ambientale e alla salute umana, sotto la specie della tutela del clima e l’interesse alla tutela del paesaggio, dei beni culturali o della flora e della fauna; il tutto da contemperare con l’interesse pubblico allo </a:t>
            </a:r>
            <a:r>
              <a:rPr lang="it-IT" u="sng" dirty="0"/>
              <a:t>sviluppo economico e di quello dell’autosufficienza energetica</a:t>
            </a:r>
            <a:r>
              <a:rPr lang="it-IT" dirty="0"/>
              <a:t>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22E17BD-5E61-7CA1-B960-12630BF4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54F5D-34A0-6B52-EBA0-5B90E3C9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Prevalenza e bilanciamento degli interessi pubblici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C25B81-B539-7B87-39A7-BBFE95A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Per sbloccare la transizione energetica e ambientale, il nostro ordinamento ha introdotto, in particolare, un meccanismo idoneo a garantire il bilanciamento di tali interessi pubblici ambientali: il </a:t>
            </a:r>
            <a:r>
              <a:rPr lang="it-IT" u="sng" dirty="0"/>
              <a:t>procedimento unico autorizzativo</a:t>
            </a:r>
            <a:r>
              <a:rPr lang="it-IT" dirty="0"/>
              <a:t>, che si esplica mediante la </a:t>
            </a:r>
            <a:r>
              <a:rPr lang="it-IT" u="sng" dirty="0"/>
              <a:t>conferenza di servizi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marL="11113" indent="-11113" algn="just">
              <a:buNone/>
            </a:pPr>
            <a:r>
              <a:rPr lang="it-IT" sz="1300" b="1" dirty="0" smtClean="0">
                <a:solidFill>
                  <a:schemeClr val="accent1">
                    <a:lumMod val="75000"/>
                  </a:schemeClr>
                </a:solidFill>
              </a:rPr>
              <a:t>Art</a:t>
            </a:r>
            <a:r>
              <a:rPr lang="it-IT" sz="1300" b="1" dirty="0">
                <a:solidFill>
                  <a:schemeClr val="accent1">
                    <a:lumMod val="75000"/>
                  </a:schemeClr>
                </a:solidFill>
              </a:rPr>
              <a:t>. 14 ss. L. 241/1990</a:t>
            </a:r>
            <a:r>
              <a:rPr lang="it-IT" sz="1300" dirty="0">
                <a:solidFill>
                  <a:schemeClr val="accent1">
                    <a:lumMod val="75000"/>
                  </a:schemeClr>
                </a:solidFill>
              </a:rPr>
              <a:t>, che nasce in un’ottica di semplificazione, laddove più Amministrazioni siano coinvolte nello </a:t>
            </a:r>
            <a:r>
              <a:rPr lang="it-IT" sz="1300" dirty="0" smtClean="0">
                <a:solidFill>
                  <a:schemeClr val="accent1">
                    <a:lumMod val="75000"/>
                  </a:schemeClr>
                </a:solidFill>
              </a:rPr>
              <a:t>stesso procedimento</a:t>
            </a:r>
            <a:r>
              <a:rPr lang="it-IT" sz="13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1300" u="sng" dirty="0">
                <a:solidFill>
                  <a:schemeClr val="accent1">
                    <a:lumMod val="75000"/>
                  </a:schemeClr>
                </a:solidFill>
              </a:rPr>
              <a:t>Scopo</a:t>
            </a:r>
            <a:r>
              <a:rPr lang="it-IT" sz="1300" dirty="0">
                <a:solidFill>
                  <a:schemeClr val="accent1">
                    <a:lumMod val="75000"/>
                  </a:schemeClr>
                </a:solidFill>
              </a:rPr>
              <a:t>: considerare </a:t>
            </a:r>
            <a:r>
              <a:rPr lang="it-IT" sz="1300" u="sng" dirty="0">
                <a:solidFill>
                  <a:schemeClr val="accent1">
                    <a:lumMod val="75000"/>
                  </a:schemeClr>
                </a:solidFill>
              </a:rPr>
              <a:t>unitariamente</a:t>
            </a:r>
            <a:r>
              <a:rPr lang="it-IT" sz="1300" dirty="0">
                <a:solidFill>
                  <a:schemeClr val="accent1">
                    <a:lumMod val="75000"/>
                  </a:schemeClr>
                </a:solidFill>
              </a:rPr>
              <a:t> tutti gli interessi pubblici differenti coinvolti, evitando la considerazione «monistica».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262725B-B53B-0F3D-51CE-44BB4E81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23D89604-E674-AC3E-F9F9-FC14A563AD51}"/>
              </a:ext>
            </a:extLst>
          </p:cNvPr>
          <p:cNvCxnSpPr>
            <a:cxnSpLocks/>
          </p:cNvCxnSpPr>
          <p:nvPr/>
        </p:nvCxnSpPr>
        <p:spPr>
          <a:xfrm>
            <a:off x="4441371" y="4641669"/>
            <a:ext cx="618309" cy="62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1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7" name="Rectangle 73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75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!!Rectangle">
            <a:extLst>
              <a:ext uri="{FF2B5EF4-FFF2-40B4-BE49-F238E27FC236}">
                <a16:creationId xmlns="" xmlns:a16="http://schemas.microsoft.com/office/drawing/2014/main" id="{D5997EA8-5EFC-40CD-A85F-C3C3BC5F9E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to di un gruppo di turbine nelle montagne piene di verde">
            <a:extLst>
              <a:ext uri="{FF2B5EF4-FFF2-40B4-BE49-F238E27FC236}">
                <a16:creationId xmlns="" xmlns:a16="http://schemas.microsoft.com/office/drawing/2014/main" id="{34342FF2-ED19-C61B-333F-9AA2A842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0" name="Rectangle 79">
            <a:extLst>
              <a:ext uri="{FF2B5EF4-FFF2-40B4-BE49-F238E27FC236}">
                <a16:creationId xmlns="" xmlns:a16="http://schemas.microsoft.com/office/drawing/2014/main" id="{1CF6A1EC-BD15-42D9-A339-A3970CF7C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B6AC16-AE95-D3E8-F82B-1C1416A0D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498848"/>
            <a:ext cx="3923500" cy="15361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/>
              <a:t>La sentenza del Cons. Stato, Sez. VI, 23 </a:t>
            </a:r>
            <a:r>
              <a:rPr lang="en-US" sz="2400" dirty="0" smtClean="0"/>
              <a:t>settembre </a:t>
            </a:r>
            <a:r>
              <a:rPr lang="en-US" sz="2400" dirty="0"/>
              <a:t>2022, n.  8167 e il caso dell’ILVA di Taranto</a:t>
            </a:r>
          </a:p>
        </p:txBody>
      </p:sp>
      <p:sp>
        <p:nvSpPr>
          <p:cNvPr id="91" name="Rectangle 81">
            <a:extLst>
              <a:ext uri="{FF2B5EF4-FFF2-40B4-BE49-F238E27FC236}">
                <a16:creationId xmlns="" xmlns:a16="http://schemas.microsoft.com/office/drawing/2014/main" id="{A720C27D-5C39-492B-BD68-C220C0F83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83">
            <a:extLst>
              <a:ext uri="{FF2B5EF4-FFF2-40B4-BE49-F238E27FC236}">
                <a16:creationId xmlns="" xmlns:a16="http://schemas.microsoft.com/office/drawing/2014/main" id="{A4F3394A-A959-460A-ACF9-5FA682C76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FF6DAD6-77A3-D377-DB8A-D3549238D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0" y="4498848"/>
            <a:ext cx="6007608" cy="153619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algn="r">
              <a:lnSpc>
                <a:spcPct val="100000"/>
              </a:lnSpc>
            </a:pPr>
            <a:r>
              <a:rPr lang="en-US" sz="1100" dirty="0"/>
              <a:t>Avv. Chiara Di Maria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4D3B936-FDD2-5FA6-24B9-580AB0DD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8E2E3"/>
      </a:lt2>
      <a:accent1>
        <a:srgbClr val="45B19C"/>
      </a:accent1>
      <a:accent2>
        <a:srgbClr val="3BB169"/>
      </a:accent2>
      <a:accent3>
        <a:srgbClr val="4AB547"/>
      </a:accent3>
      <a:accent4>
        <a:srgbClr val="6FB13B"/>
      </a:accent4>
      <a:accent5>
        <a:srgbClr val="9AA842"/>
      </a:accent5>
      <a:accent6>
        <a:srgbClr val="B1913B"/>
      </a:accent6>
      <a:hlink>
        <a:srgbClr val="6F8C2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2164</Words>
  <Application>Microsoft Macintosh PowerPoint</Application>
  <PresentationFormat>Widescreen</PresentationFormat>
  <Paragraphs>162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Avenir Next LT Pro</vt:lpstr>
      <vt:lpstr>Calibri</vt:lpstr>
      <vt:lpstr>Wingdings</vt:lpstr>
      <vt:lpstr>Arial</vt:lpstr>
      <vt:lpstr>AccentBoxVTI</vt:lpstr>
      <vt:lpstr>Fame di energia: un delicato bilanciamento di interessi fra bisogni primari e conservazione delle risorse</vt:lpstr>
      <vt:lpstr>Gli argomenti che saranno trattati</vt:lpstr>
      <vt:lpstr>Gli argomenti che saranno trattati</vt:lpstr>
      <vt:lpstr>Prevalenza e bilanciamento degli interessi pubblici</vt:lpstr>
      <vt:lpstr>Prevalenza e bilanciamento degli interessi pubblici</vt:lpstr>
      <vt:lpstr>Prevalenza e bilanciamento degli interessi pubblici</vt:lpstr>
      <vt:lpstr>Prevalenza e bilanciamento degli interessi pubblici</vt:lpstr>
      <vt:lpstr>Prevalenza e bilanciamento degli interessi pubblici</vt:lpstr>
      <vt:lpstr>La sentenza del Cons. Stato, Sez. VI, 23 settembre 2022, n. 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La sentenza del Cons. Stato, Sez. VI, 23 settembre 2022, n. 8167 e il caso dell’ILVA di Taranto</vt:lpstr>
      <vt:lpstr>I risultati e gli obiettivi della transizione energetica</vt:lpstr>
      <vt:lpstr>I risultati e gli obiettivi della transizione energetica</vt:lpstr>
      <vt:lpstr>I risultati e gli obiettivi della transizione energetica</vt:lpstr>
      <vt:lpstr>I risultati e gli obiettivi della transizione energetica</vt:lpstr>
      <vt:lpstr>I risultati e gli obiettivi della transizione energetica</vt:lpstr>
      <vt:lpstr>I risultati e gli obiettivi della transizione energetica</vt:lpstr>
      <vt:lpstr>Grazie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Crescita sostenibile: la promozione dell’energia da fonte rinnovabile e il bilanciamento degli interessi pubblici</dc:title>
  <dc:creator>Chiara Dimaria</dc:creator>
  <cp:lastModifiedBy>Microsoft Office User</cp:lastModifiedBy>
  <cp:revision>143</cp:revision>
  <dcterms:created xsi:type="dcterms:W3CDTF">2023-08-10T08:09:56Z</dcterms:created>
  <dcterms:modified xsi:type="dcterms:W3CDTF">2023-10-12T09:16:57Z</dcterms:modified>
</cp:coreProperties>
</file>