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99" r:id="rId2"/>
    <p:sldId id="279" r:id="rId3"/>
    <p:sldId id="288" r:id="rId4"/>
    <p:sldId id="300" r:id="rId5"/>
    <p:sldId id="291" r:id="rId6"/>
    <p:sldId id="292" r:id="rId7"/>
    <p:sldId id="286" r:id="rId8"/>
    <p:sldId id="296" r:id="rId9"/>
    <p:sldId id="280" r:id="rId10"/>
    <p:sldId id="308" r:id="rId11"/>
    <p:sldId id="310" r:id="rId12"/>
    <p:sldId id="306" r:id="rId13"/>
    <p:sldId id="293" r:id="rId14"/>
    <p:sldId id="309" r:id="rId15"/>
    <p:sldId id="311" r:id="rId16"/>
    <p:sldId id="307" r:id="rId17"/>
    <p:sldId id="257" r:id="rId18"/>
    <p:sldId id="284" r:id="rId19"/>
    <p:sldId id="314" r:id="rId20"/>
    <p:sldId id="285" r:id="rId21"/>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751"/>
    <a:srgbClr val="FCEA00"/>
    <a:srgbClr val="FFD5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22" autoAdjust="0"/>
    <p:restoredTop sz="95915" autoAdjust="0"/>
  </p:normalViewPr>
  <p:slideViewPr>
    <p:cSldViewPr>
      <p:cViewPr varScale="1">
        <p:scale>
          <a:sx n="114" d="100"/>
          <a:sy n="114" d="100"/>
        </p:scale>
        <p:origin x="173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1729CE60-A343-921C-C852-5C630CA07F6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it-IT"/>
          </a:p>
        </p:txBody>
      </p:sp>
      <p:sp>
        <p:nvSpPr>
          <p:cNvPr id="81923" name="Rectangle 3">
            <a:extLst>
              <a:ext uri="{FF2B5EF4-FFF2-40B4-BE49-F238E27FC236}">
                <a16:creationId xmlns:a16="http://schemas.microsoft.com/office/drawing/2014/main" id="{2EDA221B-09B8-9782-90CD-404EF2979FB8}"/>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it-IT"/>
          </a:p>
        </p:txBody>
      </p:sp>
      <p:sp>
        <p:nvSpPr>
          <p:cNvPr id="81924" name="Rectangle 4">
            <a:extLst>
              <a:ext uri="{FF2B5EF4-FFF2-40B4-BE49-F238E27FC236}">
                <a16:creationId xmlns:a16="http://schemas.microsoft.com/office/drawing/2014/main" id="{42D79217-4321-43CA-C06E-89FEB8EAAEFE}"/>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a:extLst>
              <a:ext uri="{FF2B5EF4-FFF2-40B4-BE49-F238E27FC236}">
                <a16:creationId xmlns:a16="http://schemas.microsoft.com/office/drawing/2014/main" id="{43BC4BD3-7C00-CA15-D52C-9BC8DB8736D5}"/>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a:t>Click to edit Master text styles</a:t>
            </a:r>
          </a:p>
          <a:p>
            <a:pPr lvl="1"/>
            <a:r>
              <a:rPr lang="en-US" altLang="it-IT"/>
              <a:t>Second level</a:t>
            </a:r>
          </a:p>
          <a:p>
            <a:pPr lvl="2"/>
            <a:r>
              <a:rPr lang="en-US" altLang="it-IT"/>
              <a:t>Third level</a:t>
            </a:r>
          </a:p>
          <a:p>
            <a:pPr lvl="3"/>
            <a:r>
              <a:rPr lang="en-US" altLang="it-IT"/>
              <a:t>Fourth level</a:t>
            </a:r>
          </a:p>
          <a:p>
            <a:pPr lvl="4"/>
            <a:r>
              <a:rPr lang="en-US" altLang="it-IT"/>
              <a:t>Fifth level</a:t>
            </a:r>
          </a:p>
        </p:txBody>
      </p:sp>
      <p:sp>
        <p:nvSpPr>
          <p:cNvPr id="81926" name="Rectangle 6">
            <a:extLst>
              <a:ext uri="{FF2B5EF4-FFF2-40B4-BE49-F238E27FC236}">
                <a16:creationId xmlns:a16="http://schemas.microsoft.com/office/drawing/2014/main" id="{63E21AD6-3CAF-DA81-15F9-ABC98A53DE2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it-IT"/>
          </a:p>
        </p:txBody>
      </p:sp>
      <p:sp>
        <p:nvSpPr>
          <p:cNvPr id="81927" name="Rectangle 7">
            <a:extLst>
              <a:ext uri="{FF2B5EF4-FFF2-40B4-BE49-F238E27FC236}">
                <a16:creationId xmlns:a16="http://schemas.microsoft.com/office/drawing/2014/main" id="{6F47B374-019A-16C2-E4AA-6ACC5F7D1B5E}"/>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AA59EAA1-57C7-4C44-88CF-FFBFBF2B7735}" type="slidenum">
              <a:rPr lang="en-US" altLang="it-IT"/>
              <a:pPr/>
              <a:t>‹N›</a:t>
            </a:fld>
            <a:endParaRPr lang="en-US"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7ED3F30B-3F62-BDCA-1B78-596822EA8912}"/>
              </a:ext>
            </a:extLst>
          </p:cNvPr>
          <p:cNvSpPr>
            <a:spLocks noGrp="1" noChangeArrowheads="1"/>
          </p:cNvSpPr>
          <p:nvPr>
            <p:ph type="sldNum" sz="quarter" idx="5"/>
          </p:nvPr>
        </p:nvSpPr>
        <p:spPr>
          <a:ln/>
        </p:spPr>
        <p:txBody>
          <a:bodyPr/>
          <a:lstStyle/>
          <a:p>
            <a:fld id="{F89C44D7-4F4F-B246-A048-040CFE44430C}" type="slidenum">
              <a:rPr lang="en-US" altLang="it-IT"/>
              <a:pPr/>
              <a:t>2</a:t>
            </a:fld>
            <a:endParaRPr lang="en-US" altLang="it-IT"/>
          </a:p>
        </p:txBody>
      </p:sp>
      <p:sp>
        <p:nvSpPr>
          <p:cNvPr id="110594" name="Rectangle 2">
            <a:extLst>
              <a:ext uri="{FF2B5EF4-FFF2-40B4-BE49-F238E27FC236}">
                <a16:creationId xmlns:a16="http://schemas.microsoft.com/office/drawing/2014/main" id="{6F02EB82-8835-0637-D4E5-DF80F378364F}"/>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FF727FD3-CECF-86BC-4DC1-5CC4E0EA0607}"/>
              </a:ext>
            </a:extLst>
          </p:cNvPr>
          <p:cNvSpPr>
            <a:spLocks noGrp="1" noChangeArrowheads="1"/>
          </p:cNvSpPr>
          <p:nvPr>
            <p:ph type="body" idx="1"/>
          </p:nvPr>
        </p:nvSpPr>
        <p:spPr/>
        <p:txBody>
          <a:bodyPr/>
          <a:lstStyle/>
          <a:p>
            <a:endParaRPr lang="ru-RU"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6842327B-B3F1-1852-A95F-FAC1CAB2EAF5}"/>
              </a:ext>
            </a:extLst>
          </p:cNvPr>
          <p:cNvSpPr>
            <a:spLocks noGrp="1" noChangeArrowheads="1"/>
          </p:cNvSpPr>
          <p:nvPr>
            <p:ph type="sldNum" sz="quarter" idx="5"/>
          </p:nvPr>
        </p:nvSpPr>
        <p:spPr>
          <a:ln/>
        </p:spPr>
        <p:txBody>
          <a:bodyPr/>
          <a:lstStyle/>
          <a:p>
            <a:fld id="{17C9FE11-63F3-D14B-96D9-B190FD7026D5}" type="slidenum">
              <a:rPr lang="en-US" altLang="it-IT"/>
              <a:pPr/>
              <a:t>17</a:t>
            </a:fld>
            <a:endParaRPr lang="en-US" altLang="it-IT"/>
          </a:p>
        </p:txBody>
      </p:sp>
      <p:sp>
        <p:nvSpPr>
          <p:cNvPr id="112642" name="Rectangle 2">
            <a:extLst>
              <a:ext uri="{FF2B5EF4-FFF2-40B4-BE49-F238E27FC236}">
                <a16:creationId xmlns:a16="http://schemas.microsoft.com/office/drawing/2014/main" id="{E3B63C55-61DE-6F86-799F-11580182B71E}"/>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4AABB25D-A68C-115A-6A2C-3FC4432551DA}"/>
              </a:ext>
            </a:extLst>
          </p:cNvPr>
          <p:cNvSpPr>
            <a:spLocks noGrp="1" noChangeArrowheads="1"/>
          </p:cNvSpPr>
          <p:nvPr>
            <p:ph type="body" idx="1"/>
          </p:nvPr>
        </p:nvSpPr>
        <p:spPr/>
        <p:txBody>
          <a:bodyPr/>
          <a:lstStyle/>
          <a:p>
            <a:endParaRPr lang="ru-RU" altLang="it-IT"/>
          </a:p>
        </p:txBody>
      </p:sp>
    </p:spTree>
    <p:extLst>
      <p:ext uri="{BB962C8B-B14F-4D97-AF65-F5344CB8AC3E}">
        <p14:creationId xmlns:p14="http://schemas.microsoft.com/office/powerpoint/2010/main" val="1091156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61F8F5F-DE79-1469-0636-98104FAE89E0}"/>
              </a:ext>
            </a:extLst>
          </p:cNvPr>
          <p:cNvSpPr>
            <a:spLocks noGrp="1" noChangeArrowheads="1"/>
          </p:cNvSpPr>
          <p:nvPr>
            <p:ph type="ctrTitle"/>
          </p:nvPr>
        </p:nvSpPr>
        <p:spPr>
          <a:xfrm>
            <a:off x="609600" y="565150"/>
            <a:ext cx="76200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4000"/>
            </a:lvl1pPr>
          </a:lstStyle>
          <a:p>
            <a:pPr lvl="0"/>
            <a:r>
              <a:rPr lang="it-IT" altLang="it-IT" noProof="0"/>
              <a:t>Fare clic per modificare lo stile del titolo dello schema</a:t>
            </a:r>
            <a:endParaRPr lang="en-US" altLang="it-IT" noProof="0"/>
          </a:p>
        </p:txBody>
      </p:sp>
      <p:sp>
        <p:nvSpPr>
          <p:cNvPr id="3075" name="Rectangle 3">
            <a:extLst>
              <a:ext uri="{FF2B5EF4-FFF2-40B4-BE49-F238E27FC236}">
                <a16:creationId xmlns:a16="http://schemas.microsoft.com/office/drawing/2014/main" id="{CEB2709A-B644-FD40-67DF-2C92FFB36210}"/>
              </a:ext>
            </a:extLst>
          </p:cNvPr>
          <p:cNvSpPr>
            <a:spLocks noGrp="1" noChangeArrowheads="1"/>
          </p:cNvSpPr>
          <p:nvPr>
            <p:ph type="subTitle" idx="1"/>
          </p:nvPr>
        </p:nvSpPr>
        <p:spPr>
          <a:xfrm>
            <a:off x="609600" y="1311275"/>
            <a:ext cx="7620000" cy="441325"/>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800"/>
            </a:lvl1pPr>
          </a:lstStyle>
          <a:p>
            <a:pPr lvl="0"/>
            <a:r>
              <a:rPr lang="it-IT" altLang="it-IT" noProof="0"/>
              <a:t>Fare clic per modificare lo stile del sottotitolo dello schema</a:t>
            </a:r>
            <a:endParaRPr lang="en-US" altLang="it-IT"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D4C7A49-F173-814E-947F-89102879BE45}"/>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259FC59F-4D90-7A55-8001-82AC56EE2FED}"/>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914480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8A6C962-B59B-064E-8DCD-9961EAAE951D}"/>
              </a:ext>
            </a:extLst>
          </p:cNvPr>
          <p:cNvSpPr>
            <a:spLocks noGrp="1"/>
          </p:cNvSpPr>
          <p:nvPr>
            <p:ph type="title" orient="vert"/>
          </p:nvPr>
        </p:nvSpPr>
        <p:spPr>
          <a:xfrm>
            <a:off x="6781800" y="219075"/>
            <a:ext cx="2181225" cy="54959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03152A5-90BA-A866-3049-867AA6906EC4}"/>
              </a:ext>
            </a:extLst>
          </p:cNvPr>
          <p:cNvSpPr>
            <a:spLocks noGrp="1"/>
          </p:cNvSpPr>
          <p:nvPr>
            <p:ph type="body" orient="vert" idx="1"/>
          </p:nvPr>
        </p:nvSpPr>
        <p:spPr>
          <a:xfrm>
            <a:off x="238125" y="219075"/>
            <a:ext cx="6391275" cy="54959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246955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365B6E9-4DEA-96CE-D15A-49FF45D53EC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7441FA1-80B5-A0A5-7F85-5347DE5A3CC1}"/>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11724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0BE97CD-05DC-CFA5-46EB-1575ECBC36D7}"/>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D24A7F8-0801-8B5A-7F8C-DA537036943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Tree>
    <p:extLst>
      <p:ext uri="{BB962C8B-B14F-4D97-AF65-F5344CB8AC3E}">
        <p14:creationId xmlns:p14="http://schemas.microsoft.com/office/powerpoint/2010/main" val="421872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C78C4F-E28B-0E3C-2DA2-AE0CC266BB6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CB82E82-58B2-7AC3-9819-1FBA589C3D32}"/>
              </a:ext>
            </a:extLst>
          </p:cNvPr>
          <p:cNvSpPr>
            <a:spLocks noGrp="1"/>
          </p:cNvSpPr>
          <p:nvPr>
            <p:ph sz="half" idx="1"/>
          </p:nvPr>
        </p:nvSpPr>
        <p:spPr>
          <a:xfrm>
            <a:off x="1219200" y="1447800"/>
            <a:ext cx="3581400" cy="4267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2C0196E-7C24-6A1D-4E6C-B31407DF87FF}"/>
              </a:ext>
            </a:extLst>
          </p:cNvPr>
          <p:cNvSpPr>
            <a:spLocks noGrp="1"/>
          </p:cNvSpPr>
          <p:nvPr>
            <p:ph sz="half" idx="2"/>
          </p:nvPr>
        </p:nvSpPr>
        <p:spPr>
          <a:xfrm>
            <a:off x="4953000" y="1447800"/>
            <a:ext cx="3581400" cy="42672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499092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879E90-950F-9424-269C-EB173354F5A9}"/>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A3B14CB-D051-A848-9632-70C8B31D70B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7289156-E7CC-FE92-390B-E51E4C932459}"/>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A924C2BE-2CAA-1762-F674-CDB281802E9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F93C479-635A-F489-7FA6-A6CEDD3B7205}"/>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071814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FAE898-2E52-A132-6389-50796F79FD67}"/>
              </a:ext>
            </a:extLst>
          </p:cNvPr>
          <p:cNvSpPr>
            <a:spLocks noGrp="1"/>
          </p:cNvSpPr>
          <p:nvPr>
            <p:ph type="title"/>
          </p:nvPr>
        </p:nvSpPr>
        <p:spPr/>
        <p:txBody>
          <a:bodyPr/>
          <a:lstStyle/>
          <a:p>
            <a:r>
              <a:rPr lang="it-IT"/>
              <a:t>Fare clic per modificare lo stile del titolo dello schema</a:t>
            </a:r>
          </a:p>
        </p:txBody>
      </p:sp>
    </p:spTree>
    <p:extLst>
      <p:ext uri="{BB962C8B-B14F-4D97-AF65-F5344CB8AC3E}">
        <p14:creationId xmlns:p14="http://schemas.microsoft.com/office/powerpoint/2010/main" val="172156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0609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7915B8-2FDB-930B-42A2-3181970E6478}"/>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6051590-8839-978D-7BD3-B5B9A2CF287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2D8BB1E9-3E8D-674E-345F-B11AA807C6B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859669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D4AC3F-9087-287B-0C0C-CE868168F2AD}"/>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1E08A3AC-11EC-5329-FF8A-E92DA075EB36}"/>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id="{0DFFD4C1-C1F3-FB6A-5614-C700713283F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Tree>
    <p:extLst>
      <p:ext uri="{BB962C8B-B14F-4D97-AF65-F5344CB8AC3E}">
        <p14:creationId xmlns:p14="http://schemas.microsoft.com/office/powerpoint/2010/main" val="553463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C409FDB-5ECC-062A-852A-ED0CB25C45AC}"/>
              </a:ext>
            </a:extLst>
          </p:cNvPr>
          <p:cNvSpPr>
            <a:spLocks noGrp="1" noChangeArrowheads="1"/>
          </p:cNvSpPr>
          <p:nvPr>
            <p:ph type="title"/>
          </p:nvPr>
        </p:nvSpPr>
        <p:spPr bwMode="auto">
          <a:xfrm>
            <a:off x="238125" y="219075"/>
            <a:ext cx="87249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endParaRPr lang="en-US" altLang="it-IT"/>
          </a:p>
        </p:txBody>
      </p:sp>
      <p:sp>
        <p:nvSpPr>
          <p:cNvPr id="1027" name="Rectangle 3">
            <a:extLst>
              <a:ext uri="{FF2B5EF4-FFF2-40B4-BE49-F238E27FC236}">
                <a16:creationId xmlns:a16="http://schemas.microsoft.com/office/drawing/2014/main" id="{DE4070EC-BBBA-B7CD-DA5F-C05D7975F235}"/>
              </a:ext>
            </a:extLst>
          </p:cNvPr>
          <p:cNvSpPr>
            <a:spLocks noGrp="1" noChangeArrowheads="1"/>
          </p:cNvSpPr>
          <p:nvPr>
            <p:ph type="body" idx="1"/>
          </p:nvPr>
        </p:nvSpPr>
        <p:spPr bwMode="auto">
          <a:xfrm>
            <a:off x="1219200" y="1447800"/>
            <a:ext cx="7315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bg1"/>
          </a:solidFill>
          <a:latin typeface="+mj-lt"/>
          <a:ea typeface="+mj-ea"/>
          <a:cs typeface="+mj-cs"/>
        </a:defRPr>
      </a:lvl1pPr>
      <a:lvl2pPr algn="l" rtl="0" eaLnBrk="1" fontAlgn="base" hangingPunct="1">
        <a:spcBef>
          <a:spcPct val="0"/>
        </a:spcBef>
        <a:spcAft>
          <a:spcPct val="0"/>
        </a:spcAft>
        <a:defRPr sz="4400">
          <a:solidFill>
            <a:schemeClr val="bg1"/>
          </a:solidFill>
          <a:latin typeface="Microsoft Sans Serif" panose="020B0604020202020204" pitchFamily="34" charset="0"/>
        </a:defRPr>
      </a:lvl2pPr>
      <a:lvl3pPr algn="l" rtl="0" eaLnBrk="1" fontAlgn="base" hangingPunct="1">
        <a:spcBef>
          <a:spcPct val="0"/>
        </a:spcBef>
        <a:spcAft>
          <a:spcPct val="0"/>
        </a:spcAft>
        <a:defRPr sz="4400">
          <a:solidFill>
            <a:schemeClr val="bg1"/>
          </a:solidFill>
          <a:latin typeface="Microsoft Sans Serif" panose="020B0604020202020204" pitchFamily="34" charset="0"/>
        </a:defRPr>
      </a:lvl3pPr>
      <a:lvl4pPr algn="l" rtl="0" eaLnBrk="1" fontAlgn="base" hangingPunct="1">
        <a:spcBef>
          <a:spcPct val="0"/>
        </a:spcBef>
        <a:spcAft>
          <a:spcPct val="0"/>
        </a:spcAft>
        <a:defRPr sz="4400">
          <a:solidFill>
            <a:schemeClr val="bg1"/>
          </a:solidFill>
          <a:latin typeface="Microsoft Sans Serif" panose="020B0604020202020204" pitchFamily="34" charset="0"/>
        </a:defRPr>
      </a:lvl4pPr>
      <a:lvl5pPr algn="l" rtl="0" eaLnBrk="1" fontAlgn="base" hangingPunct="1">
        <a:spcBef>
          <a:spcPct val="0"/>
        </a:spcBef>
        <a:spcAft>
          <a:spcPct val="0"/>
        </a:spcAft>
        <a:defRPr sz="4400">
          <a:solidFill>
            <a:schemeClr val="bg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bg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bg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bg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bg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Char char="»"/>
        <a:defRPr sz="20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file:////Users/cristianapeano/Library/Group%20Containers/UBF8T346G9.ms/WebArchiveCopyPasteTempFiles/com.microsoft.Word/7419070_23115225_foto_articolo_apertura.jpg" TargetMode="Externa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file:////Users/cristianapeano/Library/Group%20Containers/UBF8T346G9.ms/WebArchiveCopyPasteTempFiles/com.microsoft.Word/agrovoltaico-agrivoltaico-fotovoltaico-agricoltura-energie-rinnovabili-by-jeson-adobe-stock-1200x800.jpeg" TargetMode="Externa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file:////Users/cristianapeano/Library/Group%20Containers/UBF8T346G9.ms/WebArchiveCopyPasteTempFiles/com.microsoft.Word/frascarellifig1-2551.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hyperlink" Target="https://www.energyup.tech/utility/utility-e-digitalizzazione-quale-strada-percorrere/"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c.europa.eu/clima/sites/clima/files/adaptation/what/docs/eu_strategy_2021.pdf" TargetMode="External"/><Relationship Id="rId7" Type="http://schemas.openxmlformats.org/officeDocument/2006/relationships/hyperlink" Target="https://www.infobuildenergia.it/sequestro-carbonio-vigneti-combattere-cambiamento-climatico/" TargetMode="External"/><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hyperlink" Target="https://www.infobuildenergia.it/approfondimenti/italia-foreste-verde/" TargetMode="External"/><Relationship Id="rId5" Type="http://schemas.openxmlformats.org/officeDocument/2006/relationships/hyperlink" Target="https://www.infobuildenergia.it/approfondimenti/giardini-verticali-tipologie-benefici-e-costi/" TargetMode="External"/><Relationship Id="rId4" Type="http://schemas.openxmlformats.org/officeDocument/2006/relationships/hyperlink" Target="https://www.infobuild.it/approfondimenti/giardini-verticali-tetti-verdi-futuro-sempre-piu-green/"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file:////Users/cristianapeano/Library/Group%20Containers/UBF8T346G9.ms/WebArchiveCopyPasteTempFiles/com.microsoft.Word/700x526xBiogas_Plant_Germany_Wallpaper_p5fy.jpg.pagespeed.ic.ANKDRrijxM.jpg" TargetMode="External"/><Relationship Id="rId7"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file:////Users/cristianapeano/Library/Group%20Containers/UBF8T346G9.ms/WebArchiveCopyPasteTempFiles/com.microsoft.Word/agrovoltaico-agricoltura-fotovoltaico.jpg" TargetMode="External"/><Relationship Id="rId5" Type="http://schemas.openxmlformats.org/officeDocument/2006/relationships/image" Target="../media/image10.jpeg"/><Relationship Id="rId10"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file:////Users/cristianapeano/Library/Group%20Containers/UBF8T346G9.ms/WebArchiveCopyPasteTempFiles/com.microsoft.Word/7419070_23115225_foto_articolo_apertura.jpg"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Pila di carta verde con sfumatura radiale">
            <a:extLst>
              <a:ext uri="{FF2B5EF4-FFF2-40B4-BE49-F238E27FC236}">
                <a16:creationId xmlns:a16="http://schemas.microsoft.com/office/drawing/2014/main" id="{41D1E721-7E29-0147-A9B7-B15D4BAB9AE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080" y="332656"/>
            <a:ext cx="9145079" cy="6090766"/>
          </a:xfrm>
        </p:spPr>
      </p:pic>
      <p:pic>
        <p:nvPicPr>
          <p:cNvPr id="2" name="Immagine 1">
            <a:extLst>
              <a:ext uri="{FF2B5EF4-FFF2-40B4-BE49-F238E27FC236}">
                <a16:creationId xmlns:a16="http://schemas.microsoft.com/office/drawing/2014/main" id="{8DD48F3B-CD86-3827-899E-9692EDA7A1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44631" y="6296732"/>
            <a:ext cx="517397" cy="511711"/>
          </a:xfrm>
          <a:prstGeom prst="rect">
            <a:avLst/>
          </a:prstGeom>
        </p:spPr>
      </p:pic>
      <p:pic>
        <p:nvPicPr>
          <p:cNvPr id="3" name="Immagine 2" descr="Immagine che contiene logo&#10;&#10;Descrizione generata automaticamente">
            <a:extLst>
              <a:ext uri="{FF2B5EF4-FFF2-40B4-BE49-F238E27FC236}">
                <a16:creationId xmlns:a16="http://schemas.microsoft.com/office/drawing/2014/main" id="{53769F55-5DEC-83D2-749E-6387204D47B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496126" y="6282029"/>
            <a:ext cx="1255077" cy="575971"/>
          </a:xfrm>
          <a:prstGeom prst="rect">
            <a:avLst/>
          </a:prstGeom>
        </p:spPr>
      </p:pic>
      <p:sp>
        <p:nvSpPr>
          <p:cNvPr id="4" name="CasellaDiTesto 3">
            <a:extLst>
              <a:ext uri="{FF2B5EF4-FFF2-40B4-BE49-F238E27FC236}">
                <a16:creationId xmlns:a16="http://schemas.microsoft.com/office/drawing/2014/main" id="{B2A8C129-26E9-E377-9CA3-9DC2EAD89CD7}"/>
              </a:ext>
            </a:extLst>
          </p:cNvPr>
          <p:cNvSpPr txBox="1"/>
          <p:nvPr/>
        </p:nvSpPr>
        <p:spPr>
          <a:xfrm>
            <a:off x="179512" y="4149080"/>
            <a:ext cx="5016500" cy="1815882"/>
          </a:xfrm>
          <a:prstGeom prst="rect">
            <a:avLst/>
          </a:prstGeom>
          <a:solidFill>
            <a:schemeClr val="accent1">
              <a:alpha val="59000"/>
            </a:schemeClr>
          </a:solidFill>
        </p:spPr>
        <p:txBody>
          <a:bodyPr wrap="square">
            <a:spAutoFit/>
          </a:bodyPr>
          <a:lstStyle/>
          <a:p>
            <a:r>
              <a:rPr lang="it-IT" sz="2800" b="1" dirty="0">
                <a:solidFill>
                  <a:schemeClr val="accent4">
                    <a:lumMod val="50000"/>
                  </a:schemeClr>
                </a:solidFill>
                <a:effectLst/>
                <a:latin typeface="Calibri" panose="020F0502020204030204" pitchFamily="34" charset="0"/>
                <a:cs typeface="Calibri" panose="020F0502020204030204" pitchFamily="34" charset="0"/>
              </a:rPr>
              <a:t>Cristiana Peano</a:t>
            </a:r>
          </a:p>
          <a:p>
            <a:endParaRPr lang="it-IT" sz="2800" dirty="0">
              <a:latin typeface="Calibri" panose="020F0502020204030204" pitchFamily="34" charset="0"/>
              <a:cs typeface="Calibri" panose="020F0502020204030204" pitchFamily="34" charset="0"/>
            </a:endParaRPr>
          </a:p>
          <a:p>
            <a:r>
              <a:rPr lang="it-IT" sz="2800" b="1" dirty="0">
                <a:solidFill>
                  <a:schemeClr val="accent4">
                    <a:lumMod val="50000"/>
                  </a:schemeClr>
                </a:solidFill>
                <a:effectLst/>
                <a:latin typeface="Calibri" panose="020F0502020204030204" pitchFamily="34" charset="0"/>
                <a:cs typeface="Calibri" panose="020F0502020204030204" pitchFamily="34" charset="0"/>
              </a:rPr>
              <a:t>docente di Agroecosistemi sostenibili </a:t>
            </a:r>
            <a:endParaRPr lang="it-IT" sz="2800" b="1" dirty="0">
              <a:solidFill>
                <a:schemeClr val="accent4">
                  <a:lumMod val="50000"/>
                </a:schemeClr>
              </a:solidFill>
              <a:latin typeface="Calibri" panose="020F0502020204030204" pitchFamily="34" charset="0"/>
              <a:cs typeface="Calibri" panose="020F0502020204030204" pitchFamily="34" charset="0"/>
            </a:endParaRPr>
          </a:p>
        </p:txBody>
      </p:sp>
      <p:sp>
        <p:nvSpPr>
          <p:cNvPr id="6" name="CasellaDiTesto 5">
            <a:extLst>
              <a:ext uri="{FF2B5EF4-FFF2-40B4-BE49-F238E27FC236}">
                <a16:creationId xmlns:a16="http://schemas.microsoft.com/office/drawing/2014/main" id="{9821F384-B30F-6502-79FD-C01AB85C7469}"/>
              </a:ext>
            </a:extLst>
          </p:cNvPr>
          <p:cNvSpPr txBox="1"/>
          <p:nvPr/>
        </p:nvSpPr>
        <p:spPr>
          <a:xfrm>
            <a:off x="-684584" y="6504922"/>
            <a:ext cx="5763379" cy="307777"/>
          </a:xfrm>
          <a:prstGeom prst="rect">
            <a:avLst/>
          </a:prstGeom>
          <a:noFill/>
        </p:spPr>
        <p:txBody>
          <a:bodyPr wrap="square" rtlCol="0">
            <a:spAutoFit/>
          </a:bodyPr>
          <a:lstStyle/>
          <a:p>
            <a:r>
              <a:rPr lang="it-IT" sz="1400" dirty="0">
                <a:solidFill>
                  <a:schemeClr val="accent4">
                    <a:lumMod val="50000"/>
                  </a:schemeClr>
                </a:solidFill>
              </a:rPr>
              <a:t>TORINO, 12 OTTOBRE 2023</a:t>
            </a:r>
          </a:p>
        </p:txBody>
      </p:sp>
      <p:sp>
        <p:nvSpPr>
          <p:cNvPr id="7" name="CasellaDiTesto 6">
            <a:extLst>
              <a:ext uri="{FF2B5EF4-FFF2-40B4-BE49-F238E27FC236}">
                <a16:creationId xmlns:a16="http://schemas.microsoft.com/office/drawing/2014/main" id="{EE1BA3BB-DDE1-DD21-087C-F92EDA22E2E0}"/>
              </a:ext>
            </a:extLst>
          </p:cNvPr>
          <p:cNvSpPr txBox="1"/>
          <p:nvPr/>
        </p:nvSpPr>
        <p:spPr>
          <a:xfrm>
            <a:off x="179512" y="1700808"/>
            <a:ext cx="4584452" cy="1384995"/>
          </a:xfrm>
          <a:prstGeom prst="rect">
            <a:avLst/>
          </a:prstGeom>
          <a:noFill/>
        </p:spPr>
        <p:txBody>
          <a:bodyPr wrap="square" rtlCol="0">
            <a:spAutoFit/>
          </a:bodyPr>
          <a:lstStyle/>
          <a:p>
            <a:r>
              <a:rPr lang="it-IT" sz="2800" b="1" dirty="0">
                <a:solidFill>
                  <a:schemeClr val="accent4">
                    <a:lumMod val="50000"/>
                  </a:schemeClr>
                </a:solidFill>
              </a:rPr>
              <a:t>DOVE LA FAME DI ENERGIA INCONTRA </a:t>
            </a:r>
          </a:p>
          <a:p>
            <a:r>
              <a:rPr lang="it-IT" sz="2800" b="1" dirty="0">
                <a:solidFill>
                  <a:schemeClr val="accent4">
                    <a:lumMod val="50000"/>
                  </a:schemeClr>
                </a:solidFill>
              </a:rPr>
              <a:t>L’ AGRICOLTURA</a:t>
            </a:r>
          </a:p>
        </p:txBody>
      </p:sp>
    </p:spTree>
    <p:extLst>
      <p:ext uri="{BB962C8B-B14F-4D97-AF65-F5344CB8AC3E}">
        <p14:creationId xmlns:p14="http://schemas.microsoft.com/office/powerpoint/2010/main" val="2685138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A8A5420-3B24-C68F-B6A4-983F0CDFC33E}"/>
              </a:ext>
            </a:extLst>
          </p:cNvPr>
          <p:cNvPicPr>
            <a:picLocks noChangeAspect="1"/>
          </p:cNvPicPr>
          <p:nvPr/>
        </p:nvPicPr>
        <p:blipFill>
          <a:blip r:embed="rId2"/>
          <a:stretch>
            <a:fillRect/>
          </a:stretch>
        </p:blipFill>
        <p:spPr>
          <a:xfrm>
            <a:off x="3450806" y="116632"/>
            <a:ext cx="5670645" cy="3033135"/>
          </a:xfrm>
          <a:prstGeom prst="rect">
            <a:avLst/>
          </a:prstGeom>
        </p:spPr>
      </p:pic>
      <p:pic>
        <p:nvPicPr>
          <p:cNvPr id="3" name="Immagine 2">
            <a:extLst>
              <a:ext uri="{FF2B5EF4-FFF2-40B4-BE49-F238E27FC236}">
                <a16:creationId xmlns:a16="http://schemas.microsoft.com/office/drawing/2014/main" id="{7A18CE74-A809-6339-1BD9-08004B977453}"/>
              </a:ext>
            </a:extLst>
          </p:cNvPr>
          <p:cNvPicPr>
            <a:picLocks noChangeAspect="1"/>
          </p:cNvPicPr>
          <p:nvPr/>
        </p:nvPicPr>
        <p:blipFill>
          <a:blip r:embed="rId3"/>
          <a:stretch>
            <a:fillRect/>
          </a:stretch>
        </p:blipFill>
        <p:spPr>
          <a:xfrm>
            <a:off x="3589485" y="3356992"/>
            <a:ext cx="5394665" cy="3240360"/>
          </a:xfrm>
          <a:prstGeom prst="rect">
            <a:avLst/>
          </a:prstGeom>
        </p:spPr>
      </p:pic>
      <p:sp>
        <p:nvSpPr>
          <p:cNvPr id="5" name="CasellaDiTesto 4">
            <a:extLst>
              <a:ext uri="{FF2B5EF4-FFF2-40B4-BE49-F238E27FC236}">
                <a16:creationId xmlns:a16="http://schemas.microsoft.com/office/drawing/2014/main" id="{6D17143D-4DB4-9071-AA27-EBB5D7425E4A}"/>
              </a:ext>
            </a:extLst>
          </p:cNvPr>
          <p:cNvSpPr txBox="1"/>
          <p:nvPr/>
        </p:nvSpPr>
        <p:spPr>
          <a:xfrm>
            <a:off x="179198" y="404664"/>
            <a:ext cx="3043998" cy="5693866"/>
          </a:xfrm>
          <a:prstGeom prst="rect">
            <a:avLst/>
          </a:prstGeom>
          <a:noFill/>
        </p:spPr>
        <p:txBody>
          <a:bodyPr wrap="square">
            <a:spAutoFit/>
          </a:bodyPr>
          <a:lstStyle/>
          <a:p>
            <a:r>
              <a:rPr lang="it-IT" sz="1400" b="1" dirty="0">
                <a:solidFill>
                  <a:schemeClr val="tx2">
                    <a:lumMod val="50000"/>
                  </a:schemeClr>
                </a:solidFill>
                <a:effectLst/>
                <a:latin typeface="Calibri" panose="020F0502020204030204" pitchFamily="34" charset="0"/>
                <a:ea typeface="Calibri" panose="020F0502020204030204" pitchFamily="34" charset="0"/>
              </a:rPr>
              <a:t>I raggi solari catturati dalle celle solari producono corrente continua, che poi viene trasformata in corrente alternata per mezzo di un inverter. Solo una frazione della radiazione luminosa che colpisce la cella solare viene convertita in energia elettrica.</a:t>
            </a:r>
          </a:p>
          <a:p>
            <a:r>
              <a:rPr lang="it-IT" sz="1400" b="1" dirty="0">
                <a:solidFill>
                  <a:schemeClr val="tx2">
                    <a:lumMod val="50000"/>
                  </a:schemeClr>
                </a:solidFill>
                <a:effectLst/>
                <a:latin typeface="Calibri" panose="020F0502020204030204" pitchFamily="34" charset="0"/>
                <a:ea typeface="Calibri" panose="020F0502020204030204" pitchFamily="34" charset="0"/>
              </a:rPr>
              <a:t>L’efficienza di conversione per celle commerciali in silicio è  compresa tra il 13 % e il 20%. </a:t>
            </a:r>
          </a:p>
          <a:p>
            <a:endParaRPr lang="it-IT" sz="1400" b="1" dirty="0">
              <a:solidFill>
                <a:schemeClr val="tx2">
                  <a:lumMod val="50000"/>
                </a:schemeClr>
              </a:solidFill>
              <a:effectLst/>
              <a:latin typeface="Calibri" panose="020F0502020204030204" pitchFamily="34" charset="0"/>
              <a:ea typeface="Calibri" panose="020F0502020204030204" pitchFamily="34" charset="0"/>
            </a:endParaRPr>
          </a:p>
          <a:p>
            <a:r>
              <a:rPr lang="it-IT" sz="1400" b="1" dirty="0">
                <a:solidFill>
                  <a:schemeClr val="tx2">
                    <a:lumMod val="50000"/>
                  </a:schemeClr>
                </a:solidFill>
                <a:effectLst/>
                <a:latin typeface="Calibri" panose="020F0502020204030204" pitchFamily="34" charset="0"/>
                <a:ea typeface="Calibri" panose="020F0502020204030204" pitchFamily="34" charset="0"/>
              </a:rPr>
              <a:t>L’energia elettrica prodotta può essere ceduta alla rete elettrica oppure essere impiegata direttamente.</a:t>
            </a:r>
          </a:p>
          <a:p>
            <a:r>
              <a:rPr lang="it-IT" sz="1400" b="1" dirty="0">
                <a:solidFill>
                  <a:schemeClr val="tx2">
                    <a:lumMod val="50000"/>
                  </a:schemeClr>
                </a:solidFill>
                <a:effectLst/>
                <a:latin typeface="Calibri" panose="020F0502020204030204" pitchFamily="34" charset="0"/>
                <a:ea typeface="Calibri" panose="020F0502020204030204" pitchFamily="34" charset="0"/>
              </a:rPr>
              <a:t>La vita media di un impianto si aggira sui 20-25 anni. </a:t>
            </a:r>
          </a:p>
          <a:p>
            <a:endParaRPr lang="it-IT" sz="1400" b="1" dirty="0">
              <a:solidFill>
                <a:schemeClr val="tx2">
                  <a:lumMod val="50000"/>
                </a:schemeClr>
              </a:solidFill>
              <a:effectLst/>
              <a:latin typeface="Calibri" panose="020F0502020204030204" pitchFamily="34" charset="0"/>
              <a:ea typeface="Calibri" panose="020F0502020204030204" pitchFamily="34" charset="0"/>
            </a:endParaRPr>
          </a:p>
          <a:p>
            <a:r>
              <a:rPr lang="it-IT" sz="1400" b="1" dirty="0">
                <a:solidFill>
                  <a:schemeClr val="tx2">
                    <a:lumMod val="50000"/>
                  </a:schemeClr>
                </a:solidFill>
                <a:effectLst/>
                <a:latin typeface="Calibri" panose="020F0502020204030204" pitchFamily="34" charset="0"/>
                <a:ea typeface="Calibri" panose="020F0502020204030204" pitchFamily="34" charset="0"/>
              </a:rPr>
              <a:t>Gli interventi di manutenzione sono di carattere ordinario a eccezione dell’inverter che di norma va sostituito ogni dieci anni.</a:t>
            </a:r>
          </a:p>
          <a:p>
            <a:endParaRPr lang="it-IT" sz="1400" b="1" dirty="0">
              <a:solidFill>
                <a:schemeClr val="tx2">
                  <a:lumMod val="50000"/>
                </a:schemeClr>
              </a:solidFill>
              <a:latin typeface="Calibri" panose="020F0502020204030204" pitchFamily="34" charset="0"/>
              <a:ea typeface="Calibri" panose="020F0502020204030204" pitchFamily="34" charset="0"/>
            </a:endParaRPr>
          </a:p>
          <a:p>
            <a:r>
              <a:rPr lang="it-IT" sz="1400" b="1" dirty="0">
                <a:solidFill>
                  <a:schemeClr val="tx2">
                    <a:lumMod val="50000"/>
                  </a:schemeClr>
                </a:solidFill>
                <a:effectLst/>
                <a:latin typeface="Calibri" panose="020F0502020204030204" pitchFamily="34" charset="0"/>
                <a:ea typeface="Calibri" panose="020F0502020204030204" pitchFamily="34" charset="0"/>
              </a:rPr>
              <a:t> A fine vita i sistemi fotovoltaici vanno trattati e smaltiti come tutti i Raee, i rifiuti da apparecchiature elettriche ed elettroniche. </a:t>
            </a:r>
            <a:endParaRPr lang="it-IT" sz="1400" b="1" dirty="0">
              <a:solidFill>
                <a:schemeClr val="tx2">
                  <a:lumMod val="50000"/>
                </a:schemeClr>
              </a:solidFill>
            </a:endParaRPr>
          </a:p>
        </p:txBody>
      </p:sp>
    </p:spTree>
    <p:extLst>
      <p:ext uri="{BB962C8B-B14F-4D97-AF65-F5344CB8AC3E}">
        <p14:creationId xmlns:p14="http://schemas.microsoft.com/office/powerpoint/2010/main" val="1405812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6135" name="Rectangle 17613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Immagine 17" descr="Immagine che contiene cella solare, edificio, aria aperta, energia solare&#10;&#10;Descrizione generata automaticamente">
            <a:extLst>
              <a:ext uri="{FF2B5EF4-FFF2-40B4-BE49-F238E27FC236}">
                <a16:creationId xmlns:a16="http://schemas.microsoft.com/office/drawing/2014/main" id="{A8ED9112-254B-E0DE-E3C8-851DBF3A8701}"/>
              </a:ext>
            </a:extLst>
          </p:cNvPr>
          <p:cNvPicPr>
            <a:picLocks noChangeAspect="1" noChangeArrowheads="1"/>
          </p:cNvPicPr>
          <p:nvPr/>
        </p:nvPicPr>
        <p:blipFill rotWithShape="1">
          <a:blip r:embed="rId2" r:link="rId3" cstate="screen">
            <a:extLst>
              <a:ext uri="{28A0092B-C50C-407E-A947-70E740481C1C}">
                <a14:useLocalDpi xmlns:a14="http://schemas.microsoft.com/office/drawing/2010/main"/>
              </a:ext>
            </a:extLst>
          </a:blip>
          <a:srcRect/>
          <a:stretch>
            <a:fillRect/>
          </a:stretch>
        </p:blipFill>
        <p:spPr bwMode="auto">
          <a:xfrm>
            <a:off x="143314" y="171715"/>
            <a:ext cx="4359898" cy="6129087"/>
          </a:xfrm>
          <a:prstGeom prst="rect">
            <a:avLst/>
          </a:prstGeom>
          <a:noFill/>
          <a:extLst>
            <a:ext uri="{909E8E84-426E-40DD-AFC4-6F175D3DCCD1}">
              <a14:hiddenFill xmlns:a14="http://schemas.microsoft.com/office/drawing/2010/main">
                <a:solidFill>
                  <a:srgbClr val="FFFFFF"/>
                </a:solidFill>
              </a14:hiddenFill>
            </a:ext>
          </a:extLst>
        </p:spPr>
      </p:pic>
      <p:pic>
        <p:nvPicPr>
          <p:cNvPr id="176130" name="Picture 2" descr="Agrovoltaico nuova strada per la Green economy ">
            <a:extLst>
              <a:ext uri="{FF2B5EF4-FFF2-40B4-BE49-F238E27FC236}">
                <a16:creationId xmlns:a16="http://schemas.microsoft.com/office/drawing/2014/main" id="{D301931C-1A5D-6740-2CE3-78BD9FD3049C}"/>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r="-4"/>
          <a:stretch/>
        </p:blipFill>
        <p:spPr bwMode="auto">
          <a:xfrm>
            <a:off x="4647696" y="171716"/>
            <a:ext cx="4352990" cy="3171422"/>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1" descr="Ora resta in via di definizione la questione delle aree idonee e non idonee">
            <a:extLst>
              <a:ext uri="{FF2B5EF4-FFF2-40B4-BE49-F238E27FC236}">
                <a16:creationId xmlns:a16="http://schemas.microsoft.com/office/drawing/2014/main" id="{2A1981AB-38E4-E7EC-D2F9-CDE09CA36BD4}"/>
              </a:ext>
            </a:extLst>
          </p:cNvPr>
          <p:cNvPicPr>
            <a:picLocks noChangeAspect="1" noChangeArrowheads="1"/>
          </p:cNvPicPr>
          <p:nvPr/>
        </p:nvPicPr>
        <p:blipFill rotWithShape="1">
          <a:blip r:embed="rId5" r:link="rId6" cstate="screen">
            <a:extLst>
              <a:ext uri="{28A0092B-C50C-407E-A947-70E740481C1C}">
                <a14:useLocalDpi xmlns:a14="http://schemas.microsoft.com/office/drawing/2010/main"/>
              </a:ext>
            </a:extLst>
          </a:blip>
          <a:srcRect r="-4" b="-4"/>
          <a:stretch>
            <a:fillRect/>
          </a:stretch>
        </p:blipFill>
        <p:spPr bwMode="auto">
          <a:xfrm>
            <a:off x="4647696" y="3514856"/>
            <a:ext cx="4339790" cy="27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09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Isosceles Triangle 21">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magine 6">
            <a:extLst>
              <a:ext uri="{FF2B5EF4-FFF2-40B4-BE49-F238E27FC236}">
                <a16:creationId xmlns:a16="http://schemas.microsoft.com/office/drawing/2014/main" id="{6D10D961-2E6D-FA9C-7FD1-CBD292BD8EB9}"/>
              </a:ext>
            </a:extLst>
          </p:cNvPr>
          <p:cNvPicPr>
            <a:picLocks noChangeAspect="1"/>
          </p:cNvPicPr>
          <p:nvPr/>
        </p:nvPicPr>
        <p:blipFill>
          <a:blip r:embed="rId2"/>
          <a:stretch>
            <a:fillRect/>
          </a:stretch>
        </p:blipFill>
        <p:spPr>
          <a:xfrm>
            <a:off x="482600" y="1430015"/>
            <a:ext cx="8178799" cy="3997969"/>
          </a:xfrm>
          <a:prstGeom prst="rect">
            <a:avLst/>
          </a:prstGeom>
          <a:ln>
            <a:noFill/>
          </a:ln>
        </p:spPr>
      </p:pic>
      <p:sp>
        <p:nvSpPr>
          <p:cNvPr id="24" name="Isosceles Triangle 23">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a:extLst>
              <a:ext uri="{FF2B5EF4-FFF2-40B4-BE49-F238E27FC236}">
                <a16:creationId xmlns:a16="http://schemas.microsoft.com/office/drawing/2014/main" id="{FF28A448-7B62-1BC1-ABF4-DFBB5951694B}"/>
              </a:ext>
            </a:extLst>
          </p:cNvPr>
          <p:cNvSpPr/>
          <p:nvPr/>
        </p:nvSpPr>
        <p:spPr bwMode="auto">
          <a:xfrm>
            <a:off x="899592" y="3985335"/>
            <a:ext cx="1562472" cy="914400"/>
          </a:xfrm>
          <a:prstGeom prst="rect">
            <a:avLst/>
          </a:prstGeom>
          <a:solidFill>
            <a:schemeClr val="accent3"/>
          </a:solidFill>
          <a:ln>
            <a:solidFill>
              <a:schemeClr val="bg1"/>
            </a:solid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a:ln>
                <a:noFill/>
              </a:ln>
              <a:solidFill>
                <a:schemeClr val="tx1"/>
              </a:solidFill>
              <a:effectLst/>
              <a:latin typeface="Arial" panose="020B0604020202020204" pitchFamily="34" charset="0"/>
            </a:endParaRPr>
          </a:p>
        </p:txBody>
      </p:sp>
      <p:sp>
        <p:nvSpPr>
          <p:cNvPr id="10" name="CasellaDiTesto 9">
            <a:extLst>
              <a:ext uri="{FF2B5EF4-FFF2-40B4-BE49-F238E27FC236}">
                <a16:creationId xmlns:a16="http://schemas.microsoft.com/office/drawing/2014/main" id="{C3DFF046-1021-47A1-4092-EEA59F23885D}"/>
              </a:ext>
            </a:extLst>
          </p:cNvPr>
          <p:cNvSpPr txBox="1"/>
          <p:nvPr/>
        </p:nvSpPr>
        <p:spPr>
          <a:xfrm>
            <a:off x="1043608" y="5661248"/>
            <a:ext cx="2952328" cy="830997"/>
          </a:xfrm>
          <a:prstGeom prst="rect">
            <a:avLst/>
          </a:prstGeom>
          <a:noFill/>
        </p:spPr>
        <p:txBody>
          <a:bodyPr wrap="square" rtlCol="0">
            <a:spAutoFit/>
          </a:bodyPr>
          <a:lstStyle/>
          <a:p>
            <a:r>
              <a:rPr lang="it-IT" dirty="0"/>
              <a:t>Investimento iniziale 1.500.000 euro/ha</a:t>
            </a:r>
          </a:p>
        </p:txBody>
      </p:sp>
    </p:spTree>
    <p:extLst>
      <p:ext uri="{BB962C8B-B14F-4D97-AF65-F5344CB8AC3E}">
        <p14:creationId xmlns:p14="http://schemas.microsoft.com/office/powerpoint/2010/main" val="161198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Primo piano di una pannocchia di mais fresco">
            <a:extLst>
              <a:ext uri="{FF2B5EF4-FFF2-40B4-BE49-F238E27FC236}">
                <a16:creationId xmlns:a16="http://schemas.microsoft.com/office/drawing/2014/main" id="{54A9C71D-1F72-3951-70D0-B84BB305C9A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333375"/>
            <a:ext cx="9144000" cy="6090047"/>
          </a:xfrm>
        </p:spPr>
      </p:pic>
      <p:sp>
        <p:nvSpPr>
          <p:cNvPr id="3" name="CasellaDiTesto 2">
            <a:extLst>
              <a:ext uri="{FF2B5EF4-FFF2-40B4-BE49-F238E27FC236}">
                <a16:creationId xmlns:a16="http://schemas.microsoft.com/office/drawing/2014/main" id="{544AC617-1449-3D6A-26CE-AC281113065B}"/>
              </a:ext>
            </a:extLst>
          </p:cNvPr>
          <p:cNvSpPr txBox="1"/>
          <p:nvPr/>
        </p:nvSpPr>
        <p:spPr>
          <a:xfrm>
            <a:off x="4716016" y="870019"/>
            <a:ext cx="4032448" cy="5016758"/>
          </a:xfrm>
          <a:prstGeom prst="rect">
            <a:avLst/>
          </a:prstGeom>
          <a:noFill/>
        </p:spPr>
        <p:txBody>
          <a:bodyPr wrap="square" rtlCol="0">
            <a:spAutoFit/>
          </a:bodyPr>
          <a:lstStyle/>
          <a:p>
            <a:pPr algn="just"/>
            <a:r>
              <a:rPr lang="it-IT" sz="2000" dirty="0">
                <a:solidFill>
                  <a:srgbClr val="424242"/>
                </a:solidFill>
                <a:effectLst/>
                <a:latin typeface="Calibri" panose="020F0502020204030204" pitchFamily="34" charset="0"/>
                <a:ea typeface="Times New Roman" panose="02020603050405020304" pitchFamily="18" charset="0"/>
              </a:rPr>
              <a:t>Dietro la parola biomassa si cela una famiglia composta da una moltitudine di fonti molto. La definizione fornita dal </a:t>
            </a:r>
            <a:r>
              <a:rPr lang="it-IT" sz="2000" b="1" dirty="0" err="1">
                <a:solidFill>
                  <a:srgbClr val="424242"/>
                </a:solidFill>
                <a:effectLst/>
                <a:latin typeface="Calibri" panose="020F0502020204030204" pitchFamily="34" charset="0"/>
                <a:ea typeface="Times New Roman" panose="02020603050405020304" pitchFamily="18" charset="0"/>
              </a:rPr>
              <a:t>DLgs</a:t>
            </a:r>
            <a:r>
              <a:rPr lang="it-IT" sz="2000" b="1" dirty="0">
                <a:solidFill>
                  <a:srgbClr val="424242"/>
                </a:solidFill>
                <a:effectLst/>
                <a:latin typeface="Calibri" panose="020F0502020204030204" pitchFamily="34" charset="0"/>
                <a:ea typeface="Times New Roman" panose="02020603050405020304" pitchFamily="18" charset="0"/>
              </a:rPr>
              <a:t> 28/2011,</a:t>
            </a:r>
            <a:r>
              <a:rPr lang="it-IT" sz="2000" dirty="0">
                <a:solidFill>
                  <a:srgbClr val="424242"/>
                </a:solidFill>
                <a:effectLst/>
                <a:latin typeface="Calibri" panose="020F0502020204030204" pitchFamily="34" charset="0"/>
                <a:ea typeface="Times New Roman" panose="02020603050405020304" pitchFamily="18" charset="0"/>
              </a:rPr>
              <a:t> </a:t>
            </a:r>
            <a:r>
              <a:rPr lang="it-IT" sz="2000" dirty="0">
                <a:solidFill>
                  <a:srgbClr val="424242"/>
                </a:solidFill>
                <a:latin typeface="Calibri" panose="020F0502020204030204" pitchFamily="34" charset="0"/>
                <a:ea typeface="Times New Roman" panose="02020603050405020304" pitchFamily="18" charset="0"/>
              </a:rPr>
              <a:t>è</a:t>
            </a:r>
          </a:p>
          <a:p>
            <a:pPr algn="just"/>
            <a:r>
              <a:rPr lang="it-IT" sz="2000" b="1" dirty="0">
                <a:solidFill>
                  <a:srgbClr val="424242"/>
                </a:solidFill>
                <a:effectLst/>
                <a:latin typeface="Calibri" panose="020F0502020204030204" pitchFamily="34" charset="0"/>
                <a:ea typeface="Times New Roman" panose="02020603050405020304" pitchFamily="18" charset="0"/>
              </a:rPr>
              <a:t>Per “biomassa” si intende ‘la frazione biodegradabile dei prodotti, rifiuti e residui di origine biologica provenienti dall’agricoltura (comprendente sostanze vegetali e animali), dalla silvicoltura e dalle industrie connesse, compresa la pesca e l’acquacoltura, nonché la parte biodegradabile dei rifiuti industriali e urbani</a:t>
            </a:r>
            <a:r>
              <a:rPr lang="it-IT" sz="2000" dirty="0">
                <a:solidFill>
                  <a:srgbClr val="424242"/>
                </a:solidFill>
                <a:effectLst/>
                <a:latin typeface="Calibri" panose="020F0502020204030204" pitchFamily="34" charset="0"/>
                <a:ea typeface="Times New Roman" panose="02020603050405020304" pitchFamily="18" charset="0"/>
              </a:rPr>
              <a:t>.</a:t>
            </a:r>
          </a:p>
        </p:txBody>
      </p:sp>
    </p:spTree>
    <p:extLst>
      <p:ext uri="{BB962C8B-B14F-4D97-AF65-F5344CB8AC3E}">
        <p14:creationId xmlns:p14="http://schemas.microsoft.com/office/powerpoint/2010/main" val="1965409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cstate="screen">
            <a:extLst>
              <a:ext uri="{28A0092B-C50C-407E-A947-70E740481C1C}">
                <a14:useLocalDpi xmlns:a14="http://schemas.microsoft.com/office/drawing/2010/main"/>
              </a:ext>
            </a:extLst>
          </a:blip>
          <a:stretch>
            <a:fillRect/>
          </a:stretch>
        </p:blipFill>
        <p:spPr>
          <a:xfrm>
            <a:off x="0" y="0"/>
            <a:ext cx="9141714" cy="6862380"/>
          </a:xfrm>
          <a:prstGeom prst="rect">
            <a:avLst/>
          </a:prstGeom>
        </p:spPr>
      </p:pic>
      <p:sp>
        <p:nvSpPr>
          <p:cNvPr id="16" name="Rectangle 15">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883" y="1110000"/>
            <a:ext cx="7646805"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7" name="Rectangle 2">
            <a:extLst>
              <a:ext uri="{FF2B5EF4-FFF2-40B4-BE49-F238E27FC236}">
                <a16:creationId xmlns:a16="http://schemas.microsoft.com/office/drawing/2014/main" id="{ADDA9C6D-97DC-12B2-4228-B4C6F88830FD}"/>
              </a:ext>
            </a:extLst>
          </p:cNvPr>
          <p:cNvSpPr>
            <a:spLocks noChangeArrowheads="1"/>
          </p:cNvSpPr>
          <p:nvPr/>
        </p:nvSpPr>
        <p:spPr bwMode="auto">
          <a:xfrm>
            <a:off x="1403648" y="887836"/>
            <a:ext cx="9144000" cy="457200"/>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164865" name="Immagine 1" descr="Immagine che contiene testo, schermata, Carattere, design&#10;&#10;Descrizione generata automaticamente">
            <a:extLst>
              <a:ext uri="{FF2B5EF4-FFF2-40B4-BE49-F238E27FC236}">
                <a16:creationId xmlns:a16="http://schemas.microsoft.com/office/drawing/2014/main" id="{83A3EF5D-D273-0296-2A44-18436EB69774}"/>
              </a:ext>
            </a:extLst>
          </p:cNvPr>
          <p:cNvPicPr>
            <a:picLocks noChangeAspect="1" noChangeArrowheads="1"/>
          </p:cNvPicPr>
          <p:nvPr/>
        </p:nvPicPr>
        <p:blipFill>
          <a:blip r:embed="rId3" r:link="rId4">
            <a:extLst>
              <a:ext uri="{28A0092B-C50C-407E-A947-70E740481C1C}">
                <a14:useLocalDpi xmlns:a14="http://schemas.microsoft.com/office/drawing/2010/main"/>
              </a:ext>
            </a:extLst>
          </a:blip>
          <a:srcRect/>
          <a:stretch>
            <a:fillRect/>
          </a:stretch>
        </p:blipFill>
        <p:spPr bwMode="auto">
          <a:xfrm>
            <a:off x="1071140" y="1118765"/>
            <a:ext cx="6813228" cy="4636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8582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2" descr="Biomasse e biogas (digestori anaerobici)- WAMGROUP">
            <a:extLst>
              <a:ext uri="{FF2B5EF4-FFF2-40B4-BE49-F238E27FC236}">
                <a16:creationId xmlns:a16="http://schemas.microsoft.com/office/drawing/2014/main" id="{BE3A17D7-5408-153C-2272-ED8A8810F22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87824" y="2250747"/>
            <a:ext cx="6156176" cy="2972278"/>
          </a:xfrm>
          <a:prstGeom prst="rect">
            <a:avLst/>
          </a:prstGeom>
          <a:noFill/>
          <a:extLst>
            <a:ext uri="{909E8E84-426E-40DD-AFC4-6F175D3DCCD1}">
              <a14:hiddenFill xmlns:a14="http://schemas.microsoft.com/office/drawing/2010/main">
                <a:solidFill>
                  <a:srgbClr val="FFFFFF"/>
                </a:solidFill>
              </a14:hiddenFill>
            </a:ext>
          </a:extLst>
        </p:spPr>
      </p:pic>
      <p:pic>
        <p:nvPicPr>
          <p:cNvPr id="178180" name="Picture 4" descr="Impianti di Digestione Anaerobica">
            <a:extLst>
              <a:ext uri="{FF2B5EF4-FFF2-40B4-BE49-F238E27FC236}">
                <a16:creationId xmlns:a16="http://schemas.microsoft.com/office/drawing/2014/main" id="{54AB6191-8A69-3CBF-114B-388D592F084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22725"/>
            <a:ext cx="9144000" cy="2609850"/>
          </a:xfrm>
          <a:prstGeom prst="rect">
            <a:avLst/>
          </a:prstGeom>
          <a:noFill/>
          <a:extLst>
            <a:ext uri="{909E8E84-426E-40DD-AFC4-6F175D3DCCD1}">
              <a14:hiddenFill xmlns:a14="http://schemas.microsoft.com/office/drawing/2010/main">
                <a:solidFill>
                  <a:srgbClr val="FFFFFF"/>
                </a:solidFill>
              </a14:hiddenFill>
            </a:ext>
          </a:extLst>
        </p:spPr>
      </p:pic>
      <p:pic>
        <p:nvPicPr>
          <p:cNvPr id="178182" name="Picture 6" descr="impianto biogas Soc.Agr. CAZZANI Medicina Bologna Italia">
            <a:extLst>
              <a:ext uri="{FF2B5EF4-FFF2-40B4-BE49-F238E27FC236}">
                <a16:creationId xmlns:a16="http://schemas.microsoft.com/office/drawing/2014/main" id="{4D39E22B-FF68-B62B-F594-FC9B4AD2AE1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5232400"/>
            <a:ext cx="5003800" cy="162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7815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pattFill prst="divot">
          <a:fgClr>
            <a:schemeClr val="accent1"/>
          </a:fgClr>
          <a:bgClr>
            <a:schemeClr val="bg1"/>
          </a:bgClr>
        </a:pattFill>
        <a:effectLst/>
      </p:bgPr>
    </p:bg>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8BA344B0-8E5B-C1AF-1489-0235E1100857}"/>
              </a:ext>
            </a:extLst>
          </p:cNvPr>
          <p:cNvSpPr txBox="1"/>
          <p:nvPr/>
        </p:nvSpPr>
        <p:spPr>
          <a:xfrm>
            <a:off x="-180528" y="302691"/>
            <a:ext cx="5889698" cy="523220"/>
          </a:xfrm>
          <a:prstGeom prst="rect">
            <a:avLst/>
          </a:prstGeom>
          <a:noFill/>
        </p:spPr>
        <p:txBody>
          <a:bodyPr wrap="square" rtlCol="0">
            <a:spAutoFit/>
          </a:bodyPr>
          <a:lstStyle/>
          <a:p>
            <a:r>
              <a:rPr lang="it-IT" sz="2800" dirty="0"/>
              <a:t>Ci si pone alcune domande:</a:t>
            </a:r>
          </a:p>
        </p:txBody>
      </p:sp>
      <p:sp>
        <p:nvSpPr>
          <p:cNvPr id="6" name="CasellaDiTesto 5">
            <a:extLst>
              <a:ext uri="{FF2B5EF4-FFF2-40B4-BE49-F238E27FC236}">
                <a16:creationId xmlns:a16="http://schemas.microsoft.com/office/drawing/2014/main" id="{22155869-081B-41F9-5840-1901E0448CA4}"/>
              </a:ext>
            </a:extLst>
          </p:cNvPr>
          <p:cNvSpPr txBox="1"/>
          <p:nvPr/>
        </p:nvSpPr>
        <p:spPr>
          <a:xfrm>
            <a:off x="1187624" y="1197809"/>
            <a:ext cx="6666210" cy="5386090"/>
          </a:xfrm>
          <a:prstGeom prst="rect">
            <a:avLst/>
          </a:prstGeom>
          <a:noFill/>
        </p:spPr>
        <p:txBody>
          <a:bodyPr wrap="square">
            <a:spAutoFit/>
          </a:bodyPr>
          <a:lstStyle/>
          <a:p>
            <a:pPr algn="just"/>
            <a:r>
              <a:rPr lang="it-IT" sz="2000" dirty="0">
                <a:solidFill>
                  <a:schemeClr val="tx1">
                    <a:lumMod val="50000"/>
                  </a:schemeClr>
                </a:solidFill>
                <a:latin typeface="Calibri" panose="020F0502020204030204" pitchFamily="34" charset="0"/>
                <a:ea typeface="Times New Roman" panose="02020603050405020304" pitchFamily="18" charset="0"/>
              </a:rPr>
              <a:t>I pannelli</a:t>
            </a:r>
            <a:r>
              <a:rPr lang="it-IT" sz="2000" dirty="0">
                <a:solidFill>
                  <a:schemeClr val="tx1">
                    <a:lumMod val="50000"/>
                  </a:schemeClr>
                </a:solidFill>
                <a:effectLst/>
                <a:latin typeface="Calibri" panose="020F0502020204030204" pitchFamily="34" charset="0"/>
                <a:ea typeface="Times New Roman" panose="02020603050405020304" pitchFamily="18" charset="0"/>
              </a:rPr>
              <a:t> possono essere installati non soltanto dalle </a:t>
            </a:r>
            <a:r>
              <a:rPr lang="it-IT" sz="2000" b="1" u="none" strike="noStrike" dirty="0">
                <a:solidFill>
                  <a:schemeClr val="tx1">
                    <a:lumMod val="50000"/>
                  </a:schemeClr>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utility </a:t>
            </a:r>
            <a:r>
              <a:rPr lang="it-IT" sz="2000" dirty="0">
                <a:solidFill>
                  <a:schemeClr val="tx1">
                    <a:lumMod val="50000"/>
                  </a:schemeClr>
                </a:solidFill>
                <a:effectLst/>
                <a:latin typeface="Calibri" panose="020F0502020204030204" pitchFamily="34" charset="0"/>
                <a:ea typeface="Times New Roman" panose="02020603050405020304" pitchFamily="18" charset="0"/>
              </a:rPr>
              <a:t>o dagli operatori energetici, ma anche direttamente dalle imprese  agricole o da altre imprese impegnate in segmenti di agrobusiness. </a:t>
            </a:r>
          </a:p>
          <a:p>
            <a:pPr algn="just"/>
            <a:endParaRPr lang="it-IT" sz="2000" dirty="0">
              <a:solidFill>
                <a:schemeClr val="tx1">
                  <a:lumMod val="50000"/>
                </a:schemeClr>
              </a:solidFill>
              <a:effectLst/>
              <a:latin typeface="Calibri" panose="020F0502020204030204" pitchFamily="34" charset="0"/>
              <a:ea typeface="Times New Roman" panose="02020603050405020304" pitchFamily="18" charset="0"/>
            </a:endParaRPr>
          </a:p>
          <a:p>
            <a:pPr marL="342900" indent="-342900" algn="just">
              <a:buFont typeface="Arial" panose="020B0604020202020204" pitchFamily="34" charset="0"/>
              <a:buChar char="•"/>
            </a:pPr>
            <a:r>
              <a:rPr lang="it-IT" sz="2000" b="1" dirty="0">
                <a:solidFill>
                  <a:schemeClr val="tx1">
                    <a:lumMod val="50000"/>
                  </a:schemeClr>
                </a:solidFill>
                <a:latin typeface="Calibri" panose="020F0502020204030204" pitchFamily="34" charset="0"/>
                <a:ea typeface="Times New Roman" panose="02020603050405020304" pitchFamily="18" charset="0"/>
              </a:rPr>
              <a:t>Possono le aziende agricole ricavare adeguati vantaggi economici diretti?</a:t>
            </a:r>
          </a:p>
          <a:p>
            <a:pPr marL="342900" indent="-342900" algn="just">
              <a:buFont typeface="Arial" panose="020B0604020202020204" pitchFamily="34" charset="0"/>
              <a:buChar char="•"/>
            </a:pPr>
            <a:r>
              <a:rPr lang="it-IT" sz="2000" b="1" dirty="0">
                <a:solidFill>
                  <a:schemeClr val="tx1">
                    <a:lumMod val="50000"/>
                  </a:schemeClr>
                </a:solidFill>
                <a:latin typeface="Calibri" panose="020F0502020204030204" pitchFamily="34" charset="0"/>
                <a:ea typeface="Times New Roman" panose="02020603050405020304" pitchFamily="18" charset="0"/>
              </a:rPr>
              <a:t>Possono le aziende agricole ricavare adeguati vantaggi economici indiretti?</a:t>
            </a:r>
          </a:p>
          <a:p>
            <a:pPr marL="342900" indent="-342900" algn="just">
              <a:buFont typeface="Arial" panose="020B0604020202020204" pitchFamily="34" charset="0"/>
              <a:buChar char="•"/>
            </a:pPr>
            <a:r>
              <a:rPr lang="it-IT" sz="2000" b="1" dirty="0">
                <a:solidFill>
                  <a:schemeClr val="tx1">
                    <a:lumMod val="50000"/>
                  </a:schemeClr>
                </a:solidFill>
                <a:latin typeface="Calibri" panose="020F0502020204030204" pitchFamily="34" charset="0"/>
                <a:ea typeface="Times New Roman" panose="02020603050405020304" pitchFamily="18" charset="0"/>
              </a:rPr>
              <a:t>C’è un reale contributo alla lotta al cambiamento climatico?</a:t>
            </a:r>
          </a:p>
          <a:p>
            <a:pPr marL="342900" indent="-342900" algn="just">
              <a:buFont typeface="Arial" panose="020B0604020202020204" pitchFamily="34" charset="0"/>
              <a:buChar char="•"/>
            </a:pPr>
            <a:r>
              <a:rPr lang="it-IT" sz="2000" b="1" dirty="0">
                <a:solidFill>
                  <a:schemeClr val="tx1">
                    <a:lumMod val="50000"/>
                  </a:schemeClr>
                </a:solidFill>
                <a:latin typeface="Calibri" panose="020F0502020204030204" pitchFamily="34" charset="0"/>
                <a:ea typeface="Times New Roman" panose="02020603050405020304" pitchFamily="18" charset="0"/>
              </a:rPr>
              <a:t>Il sistema può ‘reggere’ senza incentivi governativi/europei?</a:t>
            </a:r>
          </a:p>
          <a:p>
            <a:pPr marL="342900" indent="-342900" algn="just">
              <a:buFont typeface="Arial" panose="020B0604020202020204" pitchFamily="34" charset="0"/>
              <a:buChar char="•"/>
            </a:pPr>
            <a:endParaRPr lang="it-IT" sz="2000" b="1" dirty="0">
              <a:solidFill>
                <a:schemeClr val="tx1">
                  <a:lumMod val="50000"/>
                </a:schemeClr>
              </a:solidFill>
              <a:latin typeface="Calibri" panose="020F0502020204030204" pitchFamily="34" charset="0"/>
              <a:ea typeface="Times New Roman" panose="02020603050405020304" pitchFamily="18" charset="0"/>
            </a:endParaRPr>
          </a:p>
          <a:p>
            <a:pPr algn="just"/>
            <a:endParaRPr lang="it-IT" sz="1600" b="1" dirty="0">
              <a:solidFill>
                <a:schemeClr val="tx1">
                  <a:lumMod val="50000"/>
                </a:schemeClr>
              </a:solidFill>
              <a:latin typeface="Calibri" panose="020F0502020204030204" pitchFamily="34" charset="0"/>
              <a:ea typeface="Times New Roman" panose="02020603050405020304" pitchFamily="18" charset="0"/>
            </a:endParaRPr>
          </a:p>
          <a:p>
            <a:pPr algn="just"/>
            <a:endParaRPr lang="it-IT" sz="1600" b="1" dirty="0">
              <a:solidFill>
                <a:schemeClr val="tx1">
                  <a:lumMod val="50000"/>
                </a:schemeClr>
              </a:solidFill>
              <a:latin typeface="Calibri" panose="020F0502020204030204" pitchFamily="34" charset="0"/>
              <a:ea typeface="Times New Roman" panose="02020603050405020304" pitchFamily="18" charset="0"/>
            </a:endParaRPr>
          </a:p>
          <a:p>
            <a:pPr algn="just"/>
            <a:endParaRPr lang="it-IT" sz="1600" b="1" dirty="0">
              <a:solidFill>
                <a:schemeClr val="tx1">
                  <a:lumMod val="50000"/>
                </a:schemeClr>
              </a:solidFill>
              <a:latin typeface="Calibri" panose="020F0502020204030204" pitchFamily="34" charset="0"/>
              <a:ea typeface="Times New Roman" panose="02020603050405020304" pitchFamily="18" charset="0"/>
            </a:endParaRPr>
          </a:p>
          <a:p>
            <a:pPr algn="just"/>
            <a:endParaRPr lang="it-IT" sz="1600" b="1" dirty="0">
              <a:solidFill>
                <a:schemeClr val="tx1">
                  <a:lumMod val="50000"/>
                </a:schemeClr>
              </a:solidFill>
              <a:latin typeface="Calibri" panose="020F0502020204030204" pitchFamily="34" charset="0"/>
              <a:ea typeface="Times New Roman" panose="02020603050405020304" pitchFamily="18" charset="0"/>
            </a:endParaRPr>
          </a:p>
        </p:txBody>
      </p:sp>
    </p:spTree>
    <p:extLst>
      <p:ext uri="{BB962C8B-B14F-4D97-AF65-F5344CB8AC3E}">
        <p14:creationId xmlns:p14="http://schemas.microsoft.com/office/powerpoint/2010/main" val="2716561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Esplorazione del labirinto">
            <a:extLst>
              <a:ext uri="{FF2B5EF4-FFF2-40B4-BE49-F238E27FC236}">
                <a16:creationId xmlns:a16="http://schemas.microsoft.com/office/drawing/2014/main" id="{CEB2E08F-CCCD-52EF-C4BB-D78612B52E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03" y="188640"/>
            <a:ext cx="9144000" cy="6090046"/>
          </a:xfrm>
          <a:prstGeom prst="rect">
            <a:avLst/>
          </a:prstGeom>
        </p:spPr>
      </p:pic>
      <p:sp>
        <p:nvSpPr>
          <p:cNvPr id="4" name="CasellaDiTesto 3">
            <a:extLst>
              <a:ext uri="{FF2B5EF4-FFF2-40B4-BE49-F238E27FC236}">
                <a16:creationId xmlns:a16="http://schemas.microsoft.com/office/drawing/2014/main" id="{03929016-91BA-891C-6AF9-9610422372D0}"/>
              </a:ext>
            </a:extLst>
          </p:cNvPr>
          <p:cNvSpPr txBox="1"/>
          <p:nvPr/>
        </p:nvSpPr>
        <p:spPr>
          <a:xfrm>
            <a:off x="827584" y="732354"/>
            <a:ext cx="8208911" cy="3416320"/>
          </a:xfrm>
          <a:prstGeom prst="rect">
            <a:avLst/>
          </a:prstGeom>
          <a:solidFill>
            <a:schemeClr val="accent1">
              <a:alpha val="39186"/>
            </a:schemeClr>
          </a:solidFill>
        </p:spPr>
        <p:txBody>
          <a:bodyPr wrap="square">
            <a:spAutoFit/>
          </a:bodyPr>
          <a:lstStyle/>
          <a:p>
            <a:pPr algn="just">
              <a:spcBef>
                <a:spcPts val="200"/>
              </a:spcBef>
            </a:pPr>
            <a:r>
              <a:rPr lang="it-IT" sz="2400" b="1" kern="100" dirty="0">
                <a:solidFill>
                  <a:schemeClr val="bg1"/>
                </a:solidFill>
                <a:effectLst/>
                <a:latin typeface="Calibri" panose="020F0502020204030204" pitchFamily="34" charset="0"/>
                <a:ea typeface="Times New Roman" panose="02020603050405020304" pitchFamily="18" charset="0"/>
                <a:cs typeface="Times New Roman" panose="02020603050405020304" pitchFamily="18" charset="0"/>
              </a:rPr>
              <a:t>Ostacoli e sfide</a:t>
            </a:r>
            <a:endParaRPr lang="it-IT" sz="2800" b="1" kern="100" dirty="0">
              <a:solidFill>
                <a:schemeClr val="bg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it-IT" sz="2400" b="1" dirty="0">
                <a:solidFill>
                  <a:schemeClr val="bg1"/>
                </a:solidFill>
                <a:effectLst/>
                <a:latin typeface="Calibri" panose="020F0502020204030204" pitchFamily="34" charset="0"/>
                <a:ea typeface="Times New Roman" panose="02020603050405020304" pitchFamily="18" charset="0"/>
              </a:rPr>
              <a:t>complesse procedure per ottenere permessi e sussidi</a:t>
            </a:r>
            <a:endParaRPr lang="it-IT" b="1" dirty="0">
              <a:solidFill>
                <a:schemeClr val="bg1"/>
              </a:solidFill>
              <a:latin typeface="Calibri" panose="020F0502020204030204" pitchFamily="34" charset="0"/>
              <a:ea typeface="Times New Roman" panose="02020603050405020304" pitchFamily="18" charset="0"/>
            </a:endParaRPr>
          </a:p>
          <a:p>
            <a:pPr marL="342900" indent="-342900" algn="just">
              <a:buFont typeface="Arial" panose="020B0604020202020204" pitchFamily="34" charset="0"/>
              <a:buChar char="•"/>
            </a:pPr>
            <a:r>
              <a:rPr lang="it-IT" sz="2400" b="1" dirty="0">
                <a:solidFill>
                  <a:schemeClr val="bg1"/>
                </a:solidFill>
                <a:effectLst/>
                <a:latin typeface="Calibri" panose="020F0502020204030204" pitchFamily="34" charset="0"/>
                <a:ea typeface="Times New Roman" panose="02020603050405020304" pitchFamily="18" charset="0"/>
              </a:rPr>
              <a:t>alti costi degli investimenti necessari</a:t>
            </a:r>
          </a:p>
          <a:p>
            <a:pPr marL="342900" indent="-342900" algn="just">
              <a:buFont typeface="Arial" panose="020B0604020202020204" pitchFamily="34" charset="0"/>
              <a:buChar char="•"/>
            </a:pPr>
            <a:r>
              <a:rPr lang="it-IT" sz="2400" b="1" dirty="0">
                <a:solidFill>
                  <a:schemeClr val="bg1"/>
                </a:solidFill>
                <a:effectLst/>
                <a:latin typeface="Calibri" panose="020F0502020204030204" pitchFamily="34" charset="0"/>
                <a:ea typeface="Times New Roman" panose="02020603050405020304" pitchFamily="18" charset="0"/>
              </a:rPr>
              <a:t> il limitato accesso al credito  </a:t>
            </a:r>
          </a:p>
          <a:p>
            <a:pPr marL="342900" indent="-342900" algn="just">
              <a:buFont typeface="Arial" panose="020B0604020202020204" pitchFamily="34" charset="0"/>
              <a:buChar char="•"/>
            </a:pPr>
            <a:r>
              <a:rPr lang="it-IT" sz="2400" b="1" dirty="0">
                <a:solidFill>
                  <a:schemeClr val="bg1"/>
                </a:solidFill>
                <a:effectLst/>
                <a:latin typeface="Calibri" panose="020F0502020204030204" pitchFamily="34" charset="0"/>
                <a:ea typeface="Times New Roman" panose="02020603050405020304" pitchFamily="18" charset="0"/>
              </a:rPr>
              <a:t>incertezza relativa alla possibile redditività. </a:t>
            </a:r>
            <a:br>
              <a:rPr lang="it-IT" sz="2400" b="1" dirty="0">
                <a:solidFill>
                  <a:schemeClr val="bg1"/>
                </a:solidFill>
                <a:effectLst/>
                <a:latin typeface="Calibri" panose="020F0502020204030204" pitchFamily="34" charset="0"/>
                <a:ea typeface="Times New Roman" panose="02020603050405020304" pitchFamily="18" charset="0"/>
              </a:rPr>
            </a:br>
            <a:br>
              <a:rPr lang="it-IT" sz="2400" b="1" dirty="0">
                <a:solidFill>
                  <a:schemeClr val="bg1"/>
                </a:solidFill>
                <a:effectLst/>
                <a:latin typeface="Calibri" panose="020F0502020204030204" pitchFamily="34" charset="0"/>
                <a:ea typeface="Times New Roman" panose="02020603050405020304" pitchFamily="18" charset="0"/>
              </a:rPr>
            </a:br>
            <a:r>
              <a:rPr lang="it-IT" sz="2400" b="1" dirty="0">
                <a:solidFill>
                  <a:schemeClr val="bg1"/>
                </a:solidFill>
                <a:effectLst/>
                <a:latin typeface="Calibri" panose="020F0502020204030204" pitchFamily="34" charset="0"/>
                <a:ea typeface="Times New Roman" panose="02020603050405020304" pitchFamily="18" charset="0"/>
              </a:rPr>
              <a:t>Un'altra perplessità è :</a:t>
            </a:r>
          </a:p>
          <a:p>
            <a:pPr algn="just"/>
            <a:r>
              <a:rPr lang="it-IT" sz="2400" b="1" dirty="0">
                <a:solidFill>
                  <a:schemeClr val="bg1"/>
                </a:solidFill>
                <a:effectLst/>
                <a:latin typeface="Calibri" panose="020F0502020204030204" pitchFamily="34" charset="0"/>
                <a:ea typeface="Times New Roman" panose="02020603050405020304" pitchFamily="18" charset="0"/>
              </a:rPr>
              <a:t>la produzione di energie rinnovabili in un'azienda agricola  favorisce quale modello di agricoltura</a:t>
            </a:r>
          </a:p>
        </p:txBody>
      </p:sp>
    </p:spTree>
    <p:extLst>
      <p:ext uri="{BB962C8B-B14F-4D97-AF65-F5344CB8AC3E}">
        <p14:creationId xmlns:p14="http://schemas.microsoft.com/office/powerpoint/2010/main" val="1607236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Edificio di vetro con piante sulla terrazza">
            <a:extLst>
              <a:ext uri="{FF2B5EF4-FFF2-40B4-BE49-F238E27FC236}">
                <a16:creationId xmlns:a16="http://schemas.microsoft.com/office/drawing/2014/main" id="{C9111066-A42F-553D-2965-234BD2FC4041}"/>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1123913"/>
            <a:ext cx="6916949" cy="4610174"/>
          </a:xfrm>
        </p:spPr>
      </p:pic>
      <p:sp>
        <p:nvSpPr>
          <p:cNvPr id="7" name="CasellaDiTesto 6">
            <a:extLst>
              <a:ext uri="{FF2B5EF4-FFF2-40B4-BE49-F238E27FC236}">
                <a16:creationId xmlns:a16="http://schemas.microsoft.com/office/drawing/2014/main" id="{401A1845-F089-174E-E154-5B3553EB6A8F}"/>
              </a:ext>
            </a:extLst>
          </p:cNvPr>
          <p:cNvSpPr txBox="1"/>
          <p:nvPr/>
        </p:nvSpPr>
        <p:spPr>
          <a:xfrm>
            <a:off x="3851920" y="110142"/>
            <a:ext cx="5076056" cy="6637715"/>
          </a:xfrm>
          <a:prstGeom prst="rect">
            <a:avLst/>
          </a:prstGeom>
          <a:solidFill>
            <a:schemeClr val="bg1">
              <a:alpha val="48760"/>
            </a:schemeClr>
          </a:solidFill>
        </p:spPr>
        <p:txBody>
          <a:bodyPr wrap="square">
            <a:spAutoFit/>
          </a:bodyPr>
          <a:lstStyle/>
          <a:p>
            <a:pPr algn="just">
              <a:spcBef>
                <a:spcPts val="200"/>
              </a:spcBef>
            </a:pPr>
            <a:r>
              <a:rPr lang="it-IT" sz="2000" dirty="0">
                <a:effectLst/>
                <a:latin typeface="Calibri" panose="020F0502020204030204" pitchFamily="34" charset="0"/>
                <a:ea typeface="Times New Roman" panose="02020603050405020304" pitchFamily="18" charset="0"/>
              </a:rPr>
              <a:t>“</a:t>
            </a:r>
            <a:r>
              <a:rPr lang="it-IT" sz="2000" b="1" u="sng"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Forging a climate-resilient Europe – the new EU Strategy on Adaptation to Climate Change</a:t>
            </a:r>
            <a:r>
              <a:rPr lang="it-IT" sz="2000" b="1" dirty="0">
                <a:effectLst/>
                <a:latin typeface="Calibri" panose="020F0502020204030204" pitchFamily="34" charset="0"/>
                <a:ea typeface="Times New Roman" panose="02020603050405020304" pitchFamily="18" charset="0"/>
              </a:rPr>
              <a:t>”</a:t>
            </a:r>
          </a:p>
          <a:p>
            <a:pPr algn="just">
              <a:spcBef>
                <a:spcPts val="200"/>
              </a:spcBef>
            </a:pPr>
            <a:r>
              <a:rPr lang="it-IT" sz="1800" dirty="0">
                <a:effectLst/>
                <a:latin typeface="Calibri" panose="020F0502020204030204" pitchFamily="34" charset="0"/>
                <a:ea typeface="Times New Roman" panose="02020603050405020304" pitchFamily="18" charset="0"/>
              </a:rPr>
              <a:t>strategie da adottare per un’</a:t>
            </a:r>
            <a:r>
              <a:rPr lang="it-IT" sz="1800" dirty="0" err="1">
                <a:effectLst/>
                <a:latin typeface="Calibri" panose="020F0502020204030204" pitchFamily="34" charset="0"/>
                <a:ea typeface="Times New Roman" panose="02020603050405020304" pitchFamily="18" charset="0"/>
              </a:rPr>
              <a:t>agricoltua</a:t>
            </a:r>
            <a:r>
              <a:rPr lang="it-IT" sz="1800" dirty="0">
                <a:effectLst/>
                <a:latin typeface="Calibri" panose="020F0502020204030204" pitchFamily="34" charset="0"/>
                <a:ea typeface="Times New Roman" panose="02020603050405020304" pitchFamily="18" charset="0"/>
              </a:rPr>
              <a:t> più resiliente</a:t>
            </a:r>
            <a:r>
              <a:rPr lang="it-IT" sz="1800" dirty="0">
                <a:latin typeface="Calibri" panose="020F0502020204030204" pitchFamily="34" charset="0"/>
                <a:ea typeface="Times New Roman" panose="02020603050405020304" pitchFamily="18" charset="0"/>
              </a:rPr>
              <a:t> riducendo e/o compensando le emissioni di </a:t>
            </a:r>
            <a:r>
              <a:rPr lang="it-IT" sz="1800" dirty="0">
                <a:solidFill>
                  <a:schemeClr val="tx2">
                    <a:lumMod val="50000"/>
                  </a:schemeClr>
                </a:solidFill>
                <a:effectLst/>
                <a:latin typeface="Calibri" panose="020F0502020204030204" pitchFamily="34" charset="0"/>
                <a:ea typeface="Times New Roman" panose="02020603050405020304" pitchFamily="18" charset="0"/>
              </a:rPr>
              <a:t>CO2. </a:t>
            </a:r>
          </a:p>
          <a:p>
            <a:pPr algn="just">
              <a:spcBef>
                <a:spcPts val="200"/>
              </a:spcBef>
            </a:pPr>
            <a:endParaRPr lang="it-IT" sz="1800" dirty="0">
              <a:solidFill>
                <a:schemeClr val="tx2">
                  <a:lumMod val="50000"/>
                </a:schemeClr>
              </a:solidFill>
              <a:latin typeface="Calibri" panose="020F0502020204030204" pitchFamily="34" charset="0"/>
              <a:ea typeface="Times New Roman" panose="02020603050405020304" pitchFamily="18" charset="0"/>
            </a:endParaRPr>
          </a:p>
          <a:p>
            <a:pPr marL="285750" indent="-285750" algn="just">
              <a:spcBef>
                <a:spcPts val="200"/>
              </a:spcBef>
              <a:buFont typeface="Arial" panose="020B0604020202020204" pitchFamily="34" charset="0"/>
              <a:buChar char="•"/>
            </a:pPr>
            <a:r>
              <a:rPr lang="it-IT" sz="1800" dirty="0">
                <a:solidFill>
                  <a:schemeClr val="tx2">
                    <a:lumMod val="50000"/>
                  </a:schemeClr>
                </a:solidFill>
                <a:effectLst/>
                <a:latin typeface="Calibri" panose="020F0502020204030204" pitchFamily="34" charset="0"/>
                <a:ea typeface="Times New Roman" panose="02020603050405020304" pitchFamily="18" charset="0"/>
              </a:rPr>
              <a:t>soluzioni </a:t>
            </a:r>
            <a:r>
              <a:rPr lang="it-IT" sz="1800" dirty="0" err="1">
                <a:solidFill>
                  <a:schemeClr val="tx2">
                    <a:lumMod val="50000"/>
                  </a:schemeClr>
                </a:solidFill>
                <a:effectLst/>
                <a:latin typeface="Calibri" panose="020F0502020204030204" pitchFamily="34" charset="0"/>
                <a:ea typeface="Times New Roman" panose="02020603050405020304" pitchFamily="18" charset="0"/>
              </a:rPr>
              <a:t>bio-based</a:t>
            </a:r>
            <a:r>
              <a:rPr lang="it-IT" sz="1800" dirty="0">
                <a:solidFill>
                  <a:schemeClr val="tx2">
                    <a:lumMod val="50000"/>
                  </a:schemeClr>
                </a:solidFill>
                <a:effectLst/>
                <a:latin typeface="Calibri" panose="020F0502020204030204" pitchFamily="34" charset="0"/>
                <a:ea typeface="Times New Roman" panose="02020603050405020304" pitchFamily="18" charset="0"/>
              </a:rPr>
              <a:t> :  ripristino delle zone umide, le torbiere, gli ecosistemi costieri e marini;</a:t>
            </a:r>
          </a:p>
          <a:p>
            <a:pPr marL="285750" indent="-285750" algn="just">
              <a:spcBef>
                <a:spcPts val="200"/>
              </a:spcBef>
              <a:buFont typeface="Arial" panose="020B0604020202020204" pitchFamily="34" charset="0"/>
              <a:buChar char="•"/>
            </a:pPr>
            <a:r>
              <a:rPr lang="it-IT" sz="1800" dirty="0">
                <a:solidFill>
                  <a:schemeClr val="tx2">
                    <a:lumMod val="50000"/>
                  </a:schemeClr>
                </a:solidFill>
                <a:effectLst/>
                <a:latin typeface="Calibri" panose="020F0502020204030204" pitchFamily="34" charset="0"/>
                <a:ea typeface="Times New Roman" panose="02020603050405020304" pitchFamily="18" charset="0"/>
              </a:rPr>
              <a:t> sviluppo di spazi verdi urbani e l’installazione di </a:t>
            </a:r>
            <a:r>
              <a:rPr lang="it-IT" sz="1800" u="sng" dirty="0">
                <a:solidFill>
                  <a:schemeClr val="tx2">
                    <a:lumMod val="50000"/>
                  </a:schemeClr>
                </a:solidFill>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tetti verdi</a:t>
            </a:r>
            <a:r>
              <a:rPr lang="it-IT" sz="1800" dirty="0">
                <a:solidFill>
                  <a:schemeClr val="tx2">
                    <a:lumMod val="50000"/>
                  </a:schemeClr>
                </a:solidFill>
                <a:effectLst/>
                <a:latin typeface="Calibri" panose="020F0502020204030204" pitchFamily="34" charset="0"/>
                <a:ea typeface="Times New Roman" panose="02020603050405020304" pitchFamily="18" charset="0"/>
              </a:rPr>
              <a:t> e</a:t>
            </a:r>
            <a:r>
              <a:rPr lang="it-IT" sz="1800" u="none" strike="noStrike" dirty="0">
                <a:solidFill>
                  <a:schemeClr val="tx2">
                    <a:lumMod val="50000"/>
                  </a:schemeClr>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 </a:t>
            </a:r>
            <a:r>
              <a:rPr lang="it-IT" sz="1800" u="sng" dirty="0">
                <a:solidFill>
                  <a:schemeClr val="tx2">
                    <a:lumMod val="50000"/>
                  </a:schemeClr>
                </a:solidFill>
                <a:effectLst/>
                <a:latin typeface="Calibri" panose="020F0502020204030204" pitchFamily="34" charset="0"/>
                <a:ea typeface="Times New Roman" panose="02020603050405020304" pitchFamily="18" charset="0"/>
                <a:hlinkClick r:id="rId5">
                  <a:extLst>
                    <a:ext uri="{A12FA001-AC4F-418D-AE19-62706E023703}">
                      <ahyp:hlinkClr xmlns:ahyp="http://schemas.microsoft.com/office/drawing/2018/hyperlinkcolor" val="tx"/>
                    </a:ext>
                  </a:extLst>
                </a:hlinkClick>
              </a:rPr>
              <a:t>pareti verdi</a:t>
            </a:r>
            <a:r>
              <a:rPr lang="it-IT" sz="1800" dirty="0">
                <a:solidFill>
                  <a:schemeClr val="tx2">
                    <a:lumMod val="50000"/>
                  </a:schemeClr>
                </a:solidFill>
                <a:effectLst/>
                <a:latin typeface="Calibri" panose="020F0502020204030204" pitchFamily="34" charset="0"/>
                <a:ea typeface="Times New Roman" panose="02020603050405020304" pitchFamily="18" charset="0"/>
              </a:rPr>
              <a:t>;</a:t>
            </a:r>
          </a:p>
          <a:p>
            <a:pPr marL="285750" indent="-285750" algn="just">
              <a:spcBef>
                <a:spcPts val="200"/>
              </a:spcBef>
              <a:buFont typeface="Arial" panose="020B0604020202020204" pitchFamily="34" charset="0"/>
              <a:buChar char="•"/>
            </a:pPr>
            <a:r>
              <a:rPr lang="it-IT" sz="1800" b="1" dirty="0">
                <a:solidFill>
                  <a:schemeClr val="tx2">
                    <a:lumMod val="50000"/>
                  </a:schemeClr>
                </a:solidFill>
                <a:effectLst/>
                <a:latin typeface="Calibri" panose="020F0502020204030204" pitchFamily="34" charset="0"/>
                <a:ea typeface="Times New Roman" panose="02020603050405020304" pitchFamily="18" charset="0"/>
              </a:rPr>
              <a:t> la promozione e gestione sostenibile di </a:t>
            </a:r>
            <a:r>
              <a:rPr lang="it-IT" sz="1800" b="1" u="sng" dirty="0">
                <a:solidFill>
                  <a:schemeClr val="tx2">
                    <a:lumMod val="50000"/>
                  </a:schemeClr>
                </a:solidFill>
                <a:effectLst/>
                <a:latin typeface="Calibri" panose="020F0502020204030204" pitchFamily="34" charset="0"/>
                <a:ea typeface="Times New Roman" panose="02020603050405020304" pitchFamily="18" charset="0"/>
                <a:hlinkClick r:id="rId6">
                  <a:extLst>
                    <a:ext uri="{A12FA001-AC4F-418D-AE19-62706E023703}">
                      <ahyp:hlinkClr xmlns:ahyp="http://schemas.microsoft.com/office/drawing/2018/hyperlinkcolor" val="tx"/>
                    </a:ext>
                  </a:extLst>
                </a:hlinkClick>
              </a:rPr>
              <a:t>foreste</a:t>
            </a:r>
            <a:r>
              <a:rPr lang="it-IT" sz="1800" b="1" dirty="0">
                <a:solidFill>
                  <a:schemeClr val="tx2">
                    <a:lumMod val="50000"/>
                  </a:schemeClr>
                </a:solidFill>
                <a:effectLst/>
                <a:latin typeface="Calibri" panose="020F0502020204030204" pitchFamily="34" charset="0"/>
                <a:ea typeface="Times New Roman" panose="02020603050405020304" pitchFamily="18" charset="0"/>
              </a:rPr>
              <a:t> e i terreni agricoli. </a:t>
            </a:r>
          </a:p>
          <a:p>
            <a:pPr algn="just">
              <a:spcBef>
                <a:spcPts val="200"/>
              </a:spcBef>
            </a:pPr>
            <a:endParaRPr lang="it-IT" sz="1800" dirty="0">
              <a:solidFill>
                <a:schemeClr val="tx2">
                  <a:lumMod val="50000"/>
                </a:schemeClr>
              </a:solidFill>
              <a:latin typeface="Calibri" panose="020F0502020204030204" pitchFamily="34" charset="0"/>
              <a:ea typeface="Times New Roman" panose="02020603050405020304" pitchFamily="18" charset="0"/>
            </a:endParaRPr>
          </a:p>
          <a:p>
            <a:pPr algn="just">
              <a:spcBef>
                <a:spcPts val="200"/>
              </a:spcBef>
            </a:pPr>
            <a:r>
              <a:rPr lang="it-IT" sz="1600" dirty="0">
                <a:solidFill>
                  <a:schemeClr val="tx2">
                    <a:lumMod val="50000"/>
                  </a:schemeClr>
                </a:solidFill>
                <a:effectLst/>
                <a:latin typeface="Calibri" panose="020F0502020204030204" pitchFamily="34" charset="0"/>
                <a:ea typeface="Times New Roman" panose="02020603050405020304" pitchFamily="18" charset="0"/>
              </a:rPr>
              <a:t>Inoltre, la Commissione intende sviluppare un meccanismo di certificazione per la rimozione del carbonio, che consentirà di monitorare e quantificare i benefici climatici di molte soluzioni basate sulla natura. </a:t>
            </a:r>
          </a:p>
          <a:p>
            <a:pPr algn="just">
              <a:spcBef>
                <a:spcPts val="200"/>
              </a:spcBef>
            </a:pPr>
            <a:r>
              <a:rPr lang="it-IT" sz="1600" dirty="0">
                <a:solidFill>
                  <a:schemeClr val="tx2">
                    <a:lumMod val="50000"/>
                  </a:schemeClr>
                </a:solidFill>
                <a:effectLst/>
                <a:latin typeface="Calibri" panose="020F0502020204030204" pitchFamily="34" charset="0"/>
                <a:ea typeface="Times New Roman" panose="02020603050405020304" pitchFamily="18" charset="0"/>
              </a:rPr>
              <a:t>C’è poi la cosiddetta “</a:t>
            </a:r>
            <a:r>
              <a:rPr lang="it-IT" sz="1600" b="1" u="none" strike="noStrike" dirty="0">
                <a:solidFill>
                  <a:schemeClr val="tx2">
                    <a:lumMod val="50000"/>
                  </a:schemeClr>
                </a:solidFill>
                <a:effectLst/>
                <a:latin typeface="Calibri" panose="020F0502020204030204" pitchFamily="34" charset="0"/>
                <a:ea typeface="Times New Roman" panose="02020603050405020304" pitchFamily="18" charset="0"/>
                <a:hlinkClick r:id="rId7">
                  <a:extLst>
                    <a:ext uri="{A12FA001-AC4F-418D-AE19-62706E023703}">
                      <ahyp:hlinkClr xmlns:ahyp="http://schemas.microsoft.com/office/drawing/2018/hyperlinkcolor" val="tx"/>
                    </a:ext>
                  </a:extLst>
                </a:hlinkClick>
              </a:rPr>
              <a:t>carbon farming</a:t>
            </a:r>
            <a:r>
              <a:rPr lang="it-IT" sz="1600" dirty="0">
                <a:solidFill>
                  <a:schemeClr val="tx2">
                    <a:lumMod val="50000"/>
                  </a:schemeClr>
                </a:solidFill>
                <a:effectLst/>
                <a:latin typeface="Calibri" panose="020F0502020204030204" pitchFamily="34" charset="0"/>
                <a:ea typeface="Times New Roman" panose="02020603050405020304" pitchFamily="18" charset="0"/>
              </a:rPr>
              <a:t>”, che si riferisce alle attività agricole che hanno un effetto sui bacini di carbonio nei suoli e nella vegetazione, a livello di azienda agricola e con lo scopo di ridurre le emissioni, aumentare la rimozione e lo stoccaggio del carbonio e proteggere i suoli ricchi di CO2. La Commissione a questo proposito intende pensare a un sistema di contabilizzazione dei crediti e una certificazione di prossime iniziative di carbon farming. </a:t>
            </a:r>
            <a:endParaRPr lang="it-IT" sz="1600" dirty="0">
              <a:solidFill>
                <a:schemeClr val="tx2">
                  <a:lumMod val="50000"/>
                </a:schemeClr>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3395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4479667" y="1575029"/>
            <a:ext cx="2644093" cy="369332"/>
          </a:xfrm>
          <a:prstGeom prst="rect">
            <a:avLst/>
          </a:prstGeom>
        </p:spPr>
        <p:txBody>
          <a:bodyPr wrap="square">
            <a:spAutoFit/>
          </a:bodyPr>
          <a:lstStyle/>
          <a:p>
            <a:r>
              <a:rPr lang="it-IT" sz="1800" baseline="30000" dirty="0"/>
              <a:t> </a:t>
            </a:r>
            <a:endParaRPr lang="it-IT" sz="1800" dirty="0"/>
          </a:p>
        </p:txBody>
      </p:sp>
      <p:sp>
        <p:nvSpPr>
          <p:cNvPr id="6" name="Rettangolo 5"/>
          <p:cNvSpPr/>
          <p:nvPr/>
        </p:nvSpPr>
        <p:spPr>
          <a:xfrm>
            <a:off x="4424525" y="3290501"/>
            <a:ext cx="248787" cy="369332"/>
          </a:xfrm>
          <a:prstGeom prst="rect">
            <a:avLst/>
          </a:prstGeom>
        </p:spPr>
        <p:txBody>
          <a:bodyPr wrap="none">
            <a:spAutoFit/>
          </a:bodyPr>
          <a:lstStyle/>
          <a:p>
            <a:r>
              <a:rPr lang="it-IT" sz="1800" dirty="0"/>
              <a:t> </a:t>
            </a:r>
          </a:p>
        </p:txBody>
      </p:sp>
      <p:pic>
        <p:nvPicPr>
          <p:cNvPr id="4" name="Immagine 3"/>
          <p:cNvPicPr/>
          <p:nvPr/>
        </p:nvPicPr>
        <p:blipFill>
          <a:blip r:embed="rId2">
            <a:extLst>
              <a:ext uri="{28A0092B-C50C-407E-A947-70E740481C1C}">
                <a14:useLocalDpi xmlns:a14="http://schemas.microsoft.com/office/drawing/2010/main"/>
              </a:ext>
            </a:extLst>
          </a:blip>
          <a:srcRect/>
          <a:stretch>
            <a:fillRect/>
          </a:stretch>
        </p:blipFill>
        <p:spPr bwMode="auto">
          <a:xfrm>
            <a:off x="312880" y="289679"/>
            <a:ext cx="6972337" cy="5760640"/>
          </a:xfrm>
          <a:prstGeom prst="rect">
            <a:avLst/>
          </a:prstGeom>
          <a:noFill/>
          <a:ln>
            <a:noFill/>
          </a:ln>
        </p:spPr>
      </p:pic>
      <p:sp>
        <p:nvSpPr>
          <p:cNvPr id="2" name="Freccia sinistra 1"/>
          <p:cNvSpPr/>
          <p:nvPr/>
        </p:nvSpPr>
        <p:spPr>
          <a:xfrm>
            <a:off x="5334679" y="2637736"/>
            <a:ext cx="934067" cy="13955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sz="1800"/>
          </a:p>
        </p:txBody>
      </p:sp>
      <p:sp>
        <p:nvSpPr>
          <p:cNvPr id="8" name="Rettangolo 7">
            <a:extLst>
              <a:ext uri="{FF2B5EF4-FFF2-40B4-BE49-F238E27FC236}">
                <a16:creationId xmlns:a16="http://schemas.microsoft.com/office/drawing/2014/main" id="{783C2153-1278-C877-6A1D-1A57AACCCC73}"/>
              </a:ext>
            </a:extLst>
          </p:cNvPr>
          <p:cNvSpPr/>
          <p:nvPr/>
        </p:nvSpPr>
        <p:spPr bwMode="auto">
          <a:xfrm>
            <a:off x="6012160" y="289679"/>
            <a:ext cx="1445484" cy="2880320"/>
          </a:xfrm>
          <a:prstGeom prst="rect">
            <a:avLst/>
          </a:prstGeom>
          <a:solidFill>
            <a:schemeClr val="accent1"/>
          </a:solidFill>
          <a:ln>
            <a:noFill/>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a:ln>
                <a:noFill/>
              </a:ln>
              <a:solidFill>
                <a:schemeClr val="tx1"/>
              </a:solidFill>
              <a:effectLst/>
              <a:latin typeface="Arial" panose="020B0604020202020204" pitchFamily="34" charset="0"/>
            </a:endParaRPr>
          </a:p>
        </p:txBody>
      </p:sp>
      <p:sp>
        <p:nvSpPr>
          <p:cNvPr id="3" name="CasellaDiTesto 2"/>
          <p:cNvSpPr txBox="1"/>
          <p:nvPr/>
        </p:nvSpPr>
        <p:spPr>
          <a:xfrm>
            <a:off x="5916223" y="1905506"/>
            <a:ext cx="2746952" cy="3139321"/>
          </a:xfrm>
          <a:prstGeom prst="rect">
            <a:avLst/>
          </a:prstGeom>
          <a:noFill/>
        </p:spPr>
        <p:txBody>
          <a:bodyPr wrap="square" rtlCol="0">
            <a:spAutoFit/>
          </a:bodyPr>
          <a:lstStyle/>
          <a:p>
            <a:r>
              <a:rPr lang="it-IT" sz="1800" b="1" dirty="0">
                <a:solidFill>
                  <a:srgbClr val="FF0000"/>
                </a:solidFill>
              </a:rPr>
              <a:t>Varie Proposte, in generale nuovi modelli di agricoltura basati su maggiore sostenibilità come </a:t>
            </a:r>
          </a:p>
          <a:p>
            <a:r>
              <a:rPr lang="it-IT" sz="1800" b="1" dirty="0" err="1">
                <a:solidFill>
                  <a:srgbClr val="FF0000"/>
                </a:solidFill>
              </a:rPr>
              <a:t>Sustainible</a:t>
            </a:r>
            <a:r>
              <a:rPr lang="it-IT" sz="1800" b="1" dirty="0">
                <a:solidFill>
                  <a:srgbClr val="FF0000"/>
                </a:solidFill>
              </a:rPr>
              <a:t> </a:t>
            </a:r>
            <a:r>
              <a:rPr lang="it-IT" sz="1800" b="1" dirty="0" err="1">
                <a:solidFill>
                  <a:srgbClr val="FF0000"/>
                </a:solidFill>
              </a:rPr>
              <a:t>intensification</a:t>
            </a:r>
            <a:r>
              <a:rPr lang="it-IT" sz="1800" b="1" dirty="0">
                <a:solidFill>
                  <a:srgbClr val="FF0000"/>
                </a:solidFill>
              </a:rPr>
              <a:t>, Biologico, biodinamico,</a:t>
            </a:r>
          </a:p>
          <a:p>
            <a:r>
              <a:rPr lang="it-IT" sz="1800" b="1" dirty="0" err="1">
                <a:solidFill>
                  <a:srgbClr val="FF0000"/>
                </a:solidFill>
              </a:rPr>
              <a:t>Agroecologia</a:t>
            </a:r>
            <a:r>
              <a:rPr lang="it-IT" sz="1800" b="1" dirty="0">
                <a:solidFill>
                  <a:srgbClr val="FF0000"/>
                </a:solidFill>
              </a:rPr>
              <a:t>.</a:t>
            </a:r>
          </a:p>
          <a:p>
            <a:endParaRPr lang="it-IT" sz="1800" b="1" dirty="0">
              <a:solidFill>
                <a:srgbClr val="FF0000"/>
              </a:solidFill>
            </a:endParaRPr>
          </a:p>
        </p:txBody>
      </p:sp>
    </p:spTree>
    <p:extLst>
      <p:ext uri="{BB962C8B-B14F-4D97-AF65-F5344CB8AC3E}">
        <p14:creationId xmlns:p14="http://schemas.microsoft.com/office/powerpoint/2010/main" val="2517248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0425" name="Rectangle 60424">
            <a:extLst>
              <a:ext uri="{FF2B5EF4-FFF2-40B4-BE49-F238E27FC236}">
                <a16:creationId xmlns:a16="http://schemas.microsoft.com/office/drawing/2014/main" id="{56688E73-49B9-4052-A836-D248C825D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0427" name="Rectangle 60426">
            <a:extLst>
              <a:ext uri="{FF2B5EF4-FFF2-40B4-BE49-F238E27FC236}">
                <a16:creationId xmlns:a16="http://schemas.microsoft.com/office/drawing/2014/main" id="{5B6AEE0C-07FE-4154-BC7C-2F20530BC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60421" name="Picture 60420" descr="An arrow pointing right">
            <a:extLst>
              <a:ext uri="{FF2B5EF4-FFF2-40B4-BE49-F238E27FC236}">
                <a16:creationId xmlns:a16="http://schemas.microsoft.com/office/drawing/2014/main" id="{39509397-B6CD-C24E-323F-F3C8581F9625}"/>
              </a:ext>
            </a:extLst>
          </p:cNvPr>
          <p:cNvPicPr>
            <a:picLocks noChangeAspect="1"/>
          </p:cNvPicPr>
          <p:nvPr/>
        </p:nvPicPr>
        <p:blipFill rotWithShape="1">
          <a:blip r:embed="rId3" cstate="screen">
            <a:alphaModFix amt="60000"/>
            <a:extLst>
              <a:ext uri="{28A0092B-C50C-407E-A947-70E740481C1C}">
                <a14:useLocalDpi xmlns:a14="http://schemas.microsoft.com/office/drawing/2010/main"/>
              </a:ext>
            </a:extLst>
          </a:blip>
          <a:srcRect b="-1"/>
          <a:stretch/>
        </p:blipFill>
        <p:spPr>
          <a:xfrm>
            <a:off x="20" y="10"/>
            <a:ext cx="9143980" cy="6857990"/>
          </a:xfrm>
          <a:prstGeom prst="rect">
            <a:avLst/>
          </a:prstGeom>
        </p:spPr>
      </p:pic>
      <p:sp>
        <p:nvSpPr>
          <p:cNvPr id="4" name="CasellaDiTesto 3">
            <a:extLst>
              <a:ext uri="{FF2B5EF4-FFF2-40B4-BE49-F238E27FC236}">
                <a16:creationId xmlns:a16="http://schemas.microsoft.com/office/drawing/2014/main" id="{FAAE589E-F66C-F243-F6E4-210476A7AC0C}"/>
              </a:ext>
            </a:extLst>
          </p:cNvPr>
          <p:cNvSpPr txBox="1"/>
          <p:nvPr/>
        </p:nvSpPr>
        <p:spPr>
          <a:xfrm>
            <a:off x="1043608" y="620688"/>
            <a:ext cx="7200800" cy="3508653"/>
          </a:xfrm>
          <a:prstGeom prst="rect">
            <a:avLst/>
          </a:prstGeom>
          <a:noFill/>
        </p:spPr>
        <p:txBody>
          <a:bodyPr wrap="square" rtlCol="0">
            <a:spAutoFit/>
          </a:bodyPr>
          <a:lstStyle/>
          <a:p>
            <a:pPr algn="just"/>
            <a:r>
              <a:rPr lang="it-IT" sz="1800" dirty="0">
                <a:solidFill>
                  <a:schemeClr val="tx1">
                    <a:lumMod val="50000"/>
                  </a:schemeClr>
                </a:solidFill>
                <a:effectLst/>
                <a:latin typeface="Calibri" panose="020F0502020204030204" pitchFamily="34" charset="0"/>
                <a:ea typeface="Times New Roman" panose="02020603050405020304" pitchFamily="18" charset="0"/>
              </a:rPr>
              <a:t>l’</a:t>
            </a:r>
            <a:r>
              <a:rPr lang="it-IT" sz="1800" b="1" dirty="0">
                <a:solidFill>
                  <a:schemeClr val="tx1">
                    <a:lumMod val="50000"/>
                  </a:schemeClr>
                </a:solidFill>
                <a:effectLst/>
                <a:latin typeface="Calibri" panose="020F0502020204030204" pitchFamily="34" charset="0"/>
                <a:ea typeface="Times New Roman" panose="02020603050405020304" pitchFamily="18" charset="0"/>
              </a:rPr>
              <a:t>Enea</a:t>
            </a:r>
            <a:r>
              <a:rPr lang="it-IT" sz="1800" dirty="0">
                <a:solidFill>
                  <a:schemeClr val="tx1">
                    <a:lumMod val="50000"/>
                  </a:schemeClr>
                </a:solidFill>
                <a:effectLst/>
                <a:latin typeface="Calibri" panose="020F0502020204030204" pitchFamily="34" charset="0"/>
                <a:ea typeface="Times New Roman" panose="02020603050405020304" pitchFamily="18" charset="0"/>
              </a:rPr>
              <a:t> (</a:t>
            </a:r>
            <a:r>
              <a:rPr lang="it-IT" sz="1400" b="1" i="0" u="none" strike="noStrike" dirty="0">
                <a:solidFill>
                  <a:schemeClr val="tx1">
                    <a:lumMod val="50000"/>
                  </a:schemeClr>
                </a:solidFill>
                <a:effectLst/>
                <a:latin typeface="Titillium Web" pitchFamily="2" charset="77"/>
              </a:rPr>
              <a:t>Agenzia nazionale per le nuove tecnologie, l'energia e lo sviluppo economico sostenibile) </a:t>
            </a:r>
            <a:r>
              <a:rPr lang="it-IT" sz="1800" dirty="0">
                <a:solidFill>
                  <a:schemeClr val="tx1">
                    <a:lumMod val="50000"/>
                  </a:schemeClr>
                </a:solidFill>
                <a:effectLst/>
                <a:latin typeface="Calibri" panose="020F0502020204030204" pitchFamily="34" charset="0"/>
                <a:ea typeface="Times New Roman" panose="02020603050405020304" pitchFamily="18" charset="0"/>
              </a:rPr>
              <a:t>definisce come rinnovabili: </a:t>
            </a:r>
          </a:p>
          <a:p>
            <a:pPr algn="just"/>
            <a:endParaRPr lang="it-IT" sz="1800" dirty="0">
              <a:solidFill>
                <a:schemeClr val="tx1">
                  <a:lumMod val="50000"/>
                </a:schemeClr>
              </a:solidFill>
              <a:latin typeface="Calibri" panose="020F0502020204030204" pitchFamily="34" charset="0"/>
              <a:ea typeface="Times New Roman" panose="02020603050405020304" pitchFamily="18" charset="0"/>
            </a:endParaRPr>
          </a:p>
          <a:p>
            <a:pPr algn="just"/>
            <a:r>
              <a:rPr lang="it-IT" dirty="0">
                <a:solidFill>
                  <a:schemeClr val="tx1">
                    <a:lumMod val="50000"/>
                  </a:schemeClr>
                </a:solidFill>
                <a:effectLst/>
                <a:latin typeface="Calibri" panose="020F0502020204030204" pitchFamily="34" charset="0"/>
                <a:ea typeface="Times New Roman" panose="02020603050405020304" pitchFamily="18" charset="0"/>
              </a:rPr>
              <a:t>“</a:t>
            </a:r>
            <a:r>
              <a:rPr lang="it-IT" i="1" dirty="0">
                <a:solidFill>
                  <a:schemeClr val="tx1">
                    <a:lumMod val="50000"/>
                  </a:schemeClr>
                </a:solidFill>
                <a:effectLst/>
                <a:latin typeface="Calibri" panose="020F0502020204030204" pitchFamily="34" charset="0"/>
                <a:ea typeface="Times New Roman" panose="02020603050405020304" pitchFamily="18" charset="0"/>
              </a:rPr>
              <a:t>le fonti energetiche non fossili che per loro caratteristica intrinseca si rigenerano almeno alla stessa velocità con cui vengono consumate, sono liberamente disponibili in natura, </a:t>
            </a:r>
            <a:r>
              <a:rPr lang="it-IT" b="1" i="1" dirty="0">
                <a:solidFill>
                  <a:schemeClr val="tx1">
                    <a:lumMod val="50000"/>
                  </a:schemeClr>
                </a:solidFill>
                <a:effectLst/>
                <a:latin typeface="Calibri" panose="020F0502020204030204" pitchFamily="34" charset="0"/>
                <a:ea typeface="Times New Roman" panose="02020603050405020304" pitchFamily="18" charset="0"/>
              </a:rPr>
              <a:t>non soggette ad esaurirsi a causa dell’uso o sfruttamento antropico </a:t>
            </a:r>
            <a:r>
              <a:rPr lang="it-IT" i="1" dirty="0">
                <a:solidFill>
                  <a:schemeClr val="tx1">
                    <a:lumMod val="50000"/>
                  </a:schemeClr>
                </a:solidFill>
                <a:effectLst/>
                <a:latin typeface="Calibri" panose="020F0502020204030204" pitchFamily="34" charset="0"/>
                <a:ea typeface="Times New Roman" panose="02020603050405020304" pitchFamily="18" charset="0"/>
              </a:rPr>
              <a:t>e per le quali esista una tecnologia che consente il loro utilizzo a fini energetici</a:t>
            </a:r>
            <a:r>
              <a:rPr lang="it-IT" dirty="0">
                <a:solidFill>
                  <a:schemeClr val="tx1">
                    <a:lumMod val="50000"/>
                  </a:schemeClr>
                </a:solidFill>
                <a:effectLst/>
                <a:latin typeface="Calibri" panose="020F0502020204030204" pitchFamily="34" charset="0"/>
                <a:ea typeface="Times New Roman" panose="02020603050405020304" pitchFamily="18" charset="0"/>
              </a:rPr>
              <a:t>”.</a:t>
            </a:r>
            <a:endParaRPr lang="it-IT" dirty="0">
              <a:solidFill>
                <a:schemeClr val="tx1">
                  <a:lumMod val="50000"/>
                </a:schemeClr>
              </a:solidFill>
              <a:effectLst/>
              <a:latin typeface="Times New Roman" panose="02020603050405020304" pitchFamily="18"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Segnaposto contenuto 4" descr="Bilancia digitale con cerchi">
            <a:extLst>
              <a:ext uri="{FF2B5EF4-FFF2-40B4-BE49-F238E27FC236}">
                <a16:creationId xmlns:a16="http://schemas.microsoft.com/office/drawing/2014/main" id="{45F51AD7-6EC0-CC61-3813-1B4C3073D7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1372"/>
            <a:ext cx="9143999" cy="6857990"/>
          </a:xfrm>
          <a:prstGeom prst="rect">
            <a:avLst/>
          </a:prstGeom>
        </p:spPr>
      </p:pic>
      <p:sp>
        <p:nvSpPr>
          <p:cNvPr id="6" name="CasellaDiTesto 5">
            <a:extLst>
              <a:ext uri="{FF2B5EF4-FFF2-40B4-BE49-F238E27FC236}">
                <a16:creationId xmlns:a16="http://schemas.microsoft.com/office/drawing/2014/main" id="{2A3C53BC-1495-F724-B3EE-8888D0B7A5E0}"/>
              </a:ext>
            </a:extLst>
          </p:cNvPr>
          <p:cNvSpPr txBox="1"/>
          <p:nvPr/>
        </p:nvSpPr>
        <p:spPr>
          <a:xfrm>
            <a:off x="55367" y="188640"/>
            <a:ext cx="7992888" cy="830997"/>
          </a:xfrm>
          <a:prstGeom prst="rect">
            <a:avLst/>
          </a:prstGeom>
          <a:noFill/>
        </p:spPr>
        <p:txBody>
          <a:bodyPr wrap="square" rtlCol="0">
            <a:spAutoFit/>
          </a:bodyPr>
          <a:lstStyle/>
          <a:p>
            <a:r>
              <a:rPr lang="it-IT" b="1" dirty="0">
                <a:solidFill>
                  <a:schemeClr val="bg1"/>
                </a:solidFill>
              </a:rPr>
              <a:t>Bisognerà trovare un equilibrio e progettare in funzione dei territori e delle comunità</a:t>
            </a:r>
          </a:p>
        </p:txBody>
      </p:sp>
      <p:sp>
        <p:nvSpPr>
          <p:cNvPr id="2" name="CasellaDiTesto 1">
            <a:extLst>
              <a:ext uri="{FF2B5EF4-FFF2-40B4-BE49-F238E27FC236}">
                <a16:creationId xmlns:a16="http://schemas.microsoft.com/office/drawing/2014/main" id="{D5B273E9-BA3B-C295-E3A8-74C88352D63A}"/>
              </a:ext>
            </a:extLst>
          </p:cNvPr>
          <p:cNvSpPr txBox="1"/>
          <p:nvPr/>
        </p:nvSpPr>
        <p:spPr>
          <a:xfrm>
            <a:off x="55367" y="4989959"/>
            <a:ext cx="9143999" cy="1846659"/>
          </a:xfrm>
          <a:prstGeom prst="rect">
            <a:avLst/>
          </a:prstGeom>
          <a:noFill/>
        </p:spPr>
        <p:txBody>
          <a:bodyPr wrap="square" rtlCol="0">
            <a:spAutoFit/>
          </a:bodyPr>
          <a:lstStyle/>
          <a:p>
            <a:r>
              <a:rPr lang="it-IT" sz="2000" b="1" i="1" u="none" strike="noStrike" dirty="0">
                <a:solidFill>
                  <a:schemeClr val="bg1"/>
                </a:solidFill>
                <a:effectLst/>
                <a:latin typeface="Raleway" pitchFamily="2" charset="77"/>
              </a:rPr>
              <a:t>Nessuno se non noi distruggerà la terra</a:t>
            </a:r>
            <a:br>
              <a:rPr lang="it-IT" sz="2000" b="1" i="1" u="none" strike="noStrike" dirty="0">
                <a:solidFill>
                  <a:schemeClr val="bg1"/>
                </a:solidFill>
                <a:effectLst/>
                <a:latin typeface="Raleway" pitchFamily="2" charset="77"/>
              </a:rPr>
            </a:br>
            <a:r>
              <a:rPr lang="it-IT" sz="2000" b="1" i="1" u="none" strike="noStrike" dirty="0">
                <a:solidFill>
                  <a:schemeClr val="bg1"/>
                </a:solidFill>
                <a:effectLst/>
                <a:latin typeface="Raleway" pitchFamily="2" charset="77"/>
              </a:rPr>
              <a:t>e nessuno se non noi la salverà...</a:t>
            </a:r>
            <a:br>
              <a:rPr lang="it-IT" sz="2000" b="1" i="1" u="none" strike="noStrike" dirty="0">
                <a:solidFill>
                  <a:schemeClr val="bg1"/>
                </a:solidFill>
                <a:effectLst/>
                <a:latin typeface="Raleway" pitchFamily="2" charset="77"/>
              </a:rPr>
            </a:br>
            <a:r>
              <a:rPr lang="it-IT" sz="2000" b="1" i="1" u="none" strike="noStrike" dirty="0">
                <a:solidFill>
                  <a:schemeClr val="bg1"/>
                </a:solidFill>
                <a:effectLst/>
                <a:latin typeface="Raleway" pitchFamily="2" charset="77"/>
              </a:rPr>
              <a:t>Noi siamo il diluvio, noi siamo l'arca.</a:t>
            </a:r>
          </a:p>
          <a:p>
            <a:endParaRPr lang="it-IT" sz="1800" b="1" i="1" u="none" strike="noStrike" dirty="0">
              <a:solidFill>
                <a:schemeClr val="bg1"/>
              </a:solidFill>
              <a:effectLst/>
              <a:latin typeface="Raleway" pitchFamily="2" charset="77"/>
            </a:endParaRPr>
          </a:p>
          <a:p>
            <a:r>
              <a:rPr lang="it-IT" sz="1600" b="1" dirty="0">
                <a:solidFill>
                  <a:schemeClr val="bg1"/>
                </a:solidFill>
              </a:rPr>
              <a:t>POSSIAMO SALVARE IL MONDO PRIMA DI CENA</a:t>
            </a:r>
          </a:p>
          <a:p>
            <a:r>
              <a:rPr lang="it-IT" sz="1600" b="1" dirty="0">
                <a:solidFill>
                  <a:schemeClr val="bg1"/>
                </a:solidFill>
              </a:rPr>
              <a:t>JONATHAN SAFRAN FOER</a:t>
            </a:r>
          </a:p>
        </p:txBody>
      </p:sp>
    </p:spTree>
    <p:extLst>
      <p:ext uri="{BB962C8B-B14F-4D97-AF65-F5344CB8AC3E}">
        <p14:creationId xmlns:p14="http://schemas.microsoft.com/office/powerpoint/2010/main" val="1606017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descr="Lampadina spenta con sfondo illuminato">
            <a:extLst>
              <a:ext uri="{FF2B5EF4-FFF2-40B4-BE49-F238E27FC236}">
                <a16:creationId xmlns:a16="http://schemas.microsoft.com/office/drawing/2014/main" id="{136332F2-4901-D096-BE45-AF5CD44628E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3320" y="-4873"/>
            <a:ext cx="8897360" cy="5925780"/>
          </a:xfrm>
          <a:prstGeom prst="rect">
            <a:avLst/>
          </a:prstGeom>
        </p:spPr>
      </p:pic>
      <p:sp>
        <p:nvSpPr>
          <p:cNvPr id="4" name="CasellaDiTesto 3">
            <a:extLst>
              <a:ext uri="{FF2B5EF4-FFF2-40B4-BE49-F238E27FC236}">
                <a16:creationId xmlns:a16="http://schemas.microsoft.com/office/drawing/2014/main" id="{68E59875-3E90-261B-73C7-AABD07B445DF}"/>
              </a:ext>
            </a:extLst>
          </p:cNvPr>
          <p:cNvSpPr txBox="1"/>
          <p:nvPr/>
        </p:nvSpPr>
        <p:spPr>
          <a:xfrm>
            <a:off x="4572000" y="260648"/>
            <a:ext cx="4320480" cy="4154984"/>
          </a:xfrm>
          <a:prstGeom prst="rect">
            <a:avLst/>
          </a:prstGeom>
          <a:solidFill>
            <a:schemeClr val="accent6">
              <a:alpha val="36000"/>
            </a:schemeClr>
          </a:solidFill>
        </p:spPr>
        <p:txBody>
          <a:bodyPr wrap="square" rtlCol="0">
            <a:spAutoFit/>
          </a:bodyPr>
          <a:lstStyle/>
          <a:p>
            <a:r>
              <a:rPr lang="it-IT" dirty="0">
                <a:solidFill>
                  <a:schemeClr val="bg1"/>
                </a:solidFill>
                <a:effectLst/>
                <a:latin typeface="Calibri" panose="020F0502020204030204" pitchFamily="34" charset="0"/>
                <a:ea typeface="Calibri" panose="020F0502020204030204" pitchFamily="34" charset="0"/>
              </a:rPr>
              <a:t>Secondo la normativa </a:t>
            </a:r>
            <a:r>
              <a:rPr lang="it-IT" b="1" dirty="0">
                <a:solidFill>
                  <a:schemeClr val="bg1"/>
                </a:solidFill>
                <a:effectLst/>
                <a:latin typeface="Calibri" panose="020F0502020204030204" pitchFamily="34" charset="0"/>
                <a:ea typeface="Calibri" panose="020F0502020204030204" pitchFamily="34" charset="0"/>
              </a:rPr>
              <a:t>Cip n. 6/92</a:t>
            </a:r>
            <a:r>
              <a:rPr lang="it-IT" dirty="0">
                <a:solidFill>
                  <a:schemeClr val="bg1"/>
                </a:solidFill>
                <a:effectLst/>
                <a:latin typeface="Calibri" panose="020F0502020204030204" pitchFamily="34" charset="0"/>
                <a:ea typeface="Calibri" panose="020F0502020204030204" pitchFamily="34" charset="0"/>
              </a:rPr>
              <a:t>, sono considerati in Italia, impianti alimentati da fonti rinnovabili quelli che per produrre energia elettrica utilizzano </a:t>
            </a:r>
            <a:r>
              <a:rPr lang="it-IT" b="1" dirty="0">
                <a:solidFill>
                  <a:schemeClr val="bg1"/>
                </a:solidFill>
                <a:effectLst/>
                <a:latin typeface="Calibri" panose="020F0502020204030204" pitchFamily="34" charset="0"/>
                <a:ea typeface="Calibri" panose="020F0502020204030204" pitchFamily="34" charset="0"/>
              </a:rPr>
              <a:t>il sole, il vento, l’acqua, le risorse geotermiche, le maree, il moto ondoso e la trasformazione dei rifiuti organici e inorganici o di biomasse.</a:t>
            </a:r>
          </a:p>
        </p:txBody>
      </p:sp>
      <p:sp>
        <p:nvSpPr>
          <p:cNvPr id="6" name="CasellaDiTesto 5">
            <a:extLst>
              <a:ext uri="{FF2B5EF4-FFF2-40B4-BE49-F238E27FC236}">
                <a16:creationId xmlns:a16="http://schemas.microsoft.com/office/drawing/2014/main" id="{B0286553-67F6-E670-0710-FB30213EE156}"/>
              </a:ext>
            </a:extLst>
          </p:cNvPr>
          <p:cNvSpPr txBox="1"/>
          <p:nvPr/>
        </p:nvSpPr>
        <p:spPr>
          <a:xfrm>
            <a:off x="395536" y="5934880"/>
            <a:ext cx="8352928" cy="738664"/>
          </a:xfrm>
          <a:prstGeom prst="rect">
            <a:avLst/>
          </a:prstGeom>
          <a:noFill/>
        </p:spPr>
        <p:txBody>
          <a:bodyPr wrap="square" rtlCol="0">
            <a:spAutoFit/>
          </a:bodyPr>
          <a:lstStyle/>
          <a:p>
            <a:r>
              <a:rPr lang="it-IT" sz="1800" dirty="0">
                <a:solidFill>
                  <a:schemeClr val="tx1">
                    <a:lumMod val="50000"/>
                  </a:schemeClr>
                </a:solidFill>
                <a:effectLst/>
                <a:latin typeface="Calibri" panose="020F0502020204030204" pitchFamily="34" charset="0"/>
                <a:ea typeface="Calibri" panose="020F0502020204030204" pitchFamily="34" charset="0"/>
              </a:rPr>
              <a:t>fonti rinnovabili “classiche”: idroelettrico e geotermia</a:t>
            </a:r>
          </a:p>
          <a:p>
            <a:r>
              <a:rPr lang="it-IT" sz="1800" dirty="0">
                <a:solidFill>
                  <a:schemeClr val="tx1">
                    <a:lumMod val="50000"/>
                  </a:schemeClr>
                </a:solidFill>
                <a:effectLst/>
                <a:latin typeface="Calibri" panose="020F0502020204030204" pitchFamily="34" charset="0"/>
                <a:ea typeface="Calibri" panose="020F0502020204030204" pitchFamily="34" charset="0"/>
              </a:rPr>
              <a:t>fonti rinnovabili “nuove” (anche dette “NFER”): </a:t>
            </a:r>
            <a:r>
              <a:rPr lang="it-IT" sz="1800" b="1" dirty="0">
                <a:solidFill>
                  <a:schemeClr val="tx1">
                    <a:lumMod val="50000"/>
                  </a:schemeClr>
                </a:solidFill>
                <a:effectLst/>
                <a:latin typeface="Calibri" panose="020F0502020204030204" pitchFamily="34" charset="0"/>
                <a:ea typeface="Calibri" panose="020F0502020204030204" pitchFamily="34" charset="0"/>
              </a:rPr>
              <a:t>l’energia solare, eolica e da biomassa</a:t>
            </a:r>
            <a:r>
              <a:rPr lang="it-IT" b="1" dirty="0">
                <a:solidFill>
                  <a:schemeClr val="tx1">
                    <a:lumMod val="50000"/>
                  </a:schemeClr>
                </a:solidFill>
                <a:effectLst/>
              </a:rPr>
              <a:t> </a:t>
            </a:r>
            <a:endParaRPr lang="it-IT" b="1" dirty="0">
              <a:solidFill>
                <a:schemeClr val="tx1">
                  <a:lumMod val="50000"/>
                </a:schemeClr>
              </a:solidFill>
            </a:endParaRPr>
          </a:p>
        </p:txBody>
      </p:sp>
    </p:spTree>
    <p:extLst>
      <p:ext uri="{BB962C8B-B14F-4D97-AF65-F5344CB8AC3E}">
        <p14:creationId xmlns:p14="http://schemas.microsoft.com/office/powerpoint/2010/main" val="159307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descr="Punti interrogativi in fila e un punto interrogativo acceso">
            <a:extLst>
              <a:ext uri="{FF2B5EF4-FFF2-40B4-BE49-F238E27FC236}">
                <a16:creationId xmlns:a16="http://schemas.microsoft.com/office/drawing/2014/main" id="{681EBAE8-537A-4514-044A-597E5FD8694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7384"/>
            <a:ext cx="9324528" cy="6858000"/>
          </a:xfrm>
          <a:prstGeom prst="rect">
            <a:avLst/>
          </a:prstGeom>
        </p:spPr>
      </p:pic>
      <p:sp>
        <p:nvSpPr>
          <p:cNvPr id="8" name="CasellaDiTesto 7">
            <a:extLst>
              <a:ext uri="{FF2B5EF4-FFF2-40B4-BE49-F238E27FC236}">
                <a16:creationId xmlns:a16="http://schemas.microsoft.com/office/drawing/2014/main" id="{E12431A8-4D07-2BE5-8B7D-AF6AC1F4B892}"/>
              </a:ext>
            </a:extLst>
          </p:cNvPr>
          <p:cNvSpPr txBox="1"/>
          <p:nvPr/>
        </p:nvSpPr>
        <p:spPr>
          <a:xfrm>
            <a:off x="4572000" y="243512"/>
            <a:ext cx="4464496" cy="6370975"/>
          </a:xfrm>
          <a:prstGeom prst="rect">
            <a:avLst/>
          </a:prstGeom>
          <a:noFill/>
        </p:spPr>
        <p:txBody>
          <a:bodyPr wrap="square">
            <a:spAutoFit/>
          </a:bodyPr>
          <a:lstStyle/>
          <a:p>
            <a:r>
              <a:rPr lang="it-IT" sz="2400" dirty="0">
                <a:solidFill>
                  <a:schemeClr val="bg1"/>
                </a:solidFill>
                <a:effectLst/>
                <a:latin typeface="Calibri" panose="020F0502020204030204" pitchFamily="34" charset="0"/>
                <a:ea typeface="Calibri" panose="020F0502020204030204" pitchFamily="34" charset="0"/>
              </a:rPr>
              <a:t>Perché le rinnovabili si stanno affermando, in Italia e nel mondo? </a:t>
            </a:r>
          </a:p>
          <a:p>
            <a:endParaRPr lang="it-IT" dirty="0">
              <a:solidFill>
                <a:schemeClr val="bg1"/>
              </a:solidFill>
              <a:latin typeface="Calibri" panose="020F0502020204030204" pitchFamily="34" charset="0"/>
              <a:ea typeface="Calibri" panose="020F0502020204030204" pitchFamily="34" charset="0"/>
            </a:endParaRPr>
          </a:p>
          <a:p>
            <a:endParaRPr lang="it-IT" dirty="0">
              <a:solidFill>
                <a:schemeClr val="bg1"/>
              </a:solidFill>
              <a:latin typeface="Calibri" panose="020F0502020204030204" pitchFamily="34" charset="0"/>
              <a:ea typeface="Calibri" panose="020F0502020204030204" pitchFamily="34" charset="0"/>
            </a:endParaRPr>
          </a:p>
          <a:p>
            <a:r>
              <a:rPr lang="it-IT" sz="2400" dirty="0">
                <a:solidFill>
                  <a:schemeClr val="bg1"/>
                </a:solidFill>
                <a:effectLst/>
                <a:latin typeface="Calibri" panose="020F0502020204030204" pitchFamily="34" charset="0"/>
                <a:ea typeface="Calibri" panose="020F0502020204030204" pitchFamily="34" charset="0"/>
              </a:rPr>
              <a:t>Oltre a una ragione di carattere ambientale, ovvero alla neutralità in termini di emissioni di CO2 ed altre emissioni nocive, permettono </a:t>
            </a:r>
            <a:r>
              <a:rPr lang="it-IT" sz="2400" b="1" dirty="0">
                <a:solidFill>
                  <a:schemeClr val="bg1"/>
                </a:solidFill>
                <a:effectLst/>
                <a:latin typeface="Calibri" panose="020F0502020204030204" pitchFamily="34" charset="0"/>
                <a:ea typeface="Calibri" panose="020F0502020204030204" pitchFamily="34" charset="0"/>
              </a:rPr>
              <a:t>di aumentare la sicurezza energetica, ridurre la dipendenza dall’estero, avere una minore fluttuazione dei prezzi, ridurre il rischio geopolitico, migliorare la bilancia commerciale e sviluppare occupazione e innovazione tecnologica</a:t>
            </a:r>
            <a:r>
              <a:rPr lang="it-IT" sz="2400" dirty="0">
                <a:solidFill>
                  <a:schemeClr val="bg1"/>
                </a:solidFill>
                <a:effectLst/>
                <a:latin typeface="Calibri" panose="020F0502020204030204" pitchFamily="34" charset="0"/>
                <a:ea typeface="Calibri" panose="020F0502020204030204" pitchFamily="34" charset="0"/>
              </a:rPr>
              <a:t>.</a:t>
            </a:r>
            <a:r>
              <a:rPr lang="it-IT" dirty="0">
                <a:solidFill>
                  <a:schemeClr val="bg1"/>
                </a:solidFill>
                <a:effectLst/>
              </a:rPr>
              <a:t> </a:t>
            </a:r>
            <a:endParaRPr lang="it-IT" dirty="0">
              <a:solidFill>
                <a:schemeClr val="bg1"/>
              </a:solidFill>
            </a:endParaRPr>
          </a:p>
        </p:txBody>
      </p:sp>
    </p:spTree>
    <p:extLst>
      <p:ext uri="{BB962C8B-B14F-4D97-AF65-F5344CB8AC3E}">
        <p14:creationId xmlns:p14="http://schemas.microsoft.com/office/powerpoint/2010/main" val="2396205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Corde di colori diversi">
            <a:extLst>
              <a:ext uri="{FF2B5EF4-FFF2-40B4-BE49-F238E27FC236}">
                <a16:creationId xmlns:a16="http://schemas.microsoft.com/office/drawing/2014/main" id="{DF8DCB3A-F033-6F1C-6CDB-EAB3EEB9E65D}"/>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11560" y="260648"/>
            <a:ext cx="7560840" cy="5040560"/>
          </a:xfrm>
        </p:spPr>
      </p:pic>
      <p:sp>
        <p:nvSpPr>
          <p:cNvPr id="3" name="CasellaDiTesto 2">
            <a:extLst>
              <a:ext uri="{FF2B5EF4-FFF2-40B4-BE49-F238E27FC236}">
                <a16:creationId xmlns:a16="http://schemas.microsoft.com/office/drawing/2014/main" id="{98D9D5BC-51D1-EC7F-E6F5-819DEDE7C5C7}"/>
              </a:ext>
            </a:extLst>
          </p:cNvPr>
          <p:cNvSpPr txBox="1"/>
          <p:nvPr/>
        </p:nvSpPr>
        <p:spPr>
          <a:xfrm>
            <a:off x="1547664" y="5481711"/>
            <a:ext cx="5688632" cy="1200329"/>
          </a:xfrm>
          <a:prstGeom prst="rect">
            <a:avLst/>
          </a:prstGeom>
          <a:noFill/>
        </p:spPr>
        <p:txBody>
          <a:bodyPr wrap="square" rtlCol="0">
            <a:spAutoFit/>
          </a:bodyPr>
          <a:lstStyle/>
          <a:p>
            <a:r>
              <a:rPr lang="it-IT" sz="3600" b="1" dirty="0">
                <a:solidFill>
                  <a:schemeClr val="accent4">
                    <a:lumMod val="50000"/>
                  </a:schemeClr>
                </a:solidFill>
              </a:rPr>
              <a:t>QUAL’E’ IL NODO DA SCIOGLIERE?</a:t>
            </a:r>
          </a:p>
        </p:txBody>
      </p:sp>
    </p:spTree>
    <p:extLst>
      <p:ext uri="{BB962C8B-B14F-4D97-AF65-F5344CB8AC3E}">
        <p14:creationId xmlns:p14="http://schemas.microsoft.com/office/powerpoint/2010/main" val="3308344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Immagine 18" descr="Immagine che contiene cielo, nuvola, aria aperta, architettura&#10;&#10;Descrizione generata automaticamente">
            <a:extLst>
              <a:ext uri="{FF2B5EF4-FFF2-40B4-BE49-F238E27FC236}">
                <a16:creationId xmlns:a16="http://schemas.microsoft.com/office/drawing/2014/main" id="{D3440B7C-4142-BD72-985F-01C2F5F3D6B4}"/>
              </a:ext>
            </a:extLst>
          </p:cNvPr>
          <p:cNvPicPr>
            <a:picLocks noChangeAspect="1" noChangeArrowheads="1"/>
          </p:cNvPicPr>
          <p:nvPr/>
        </p:nvPicPr>
        <p:blipFill rotWithShape="1">
          <a:blip r:embed="rId2" r:link="rId3" cstate="screen">
            <a:extLst>
              <a:ext uri="{28A0092B-C50C-407E-A947-70E740481C1C}">
                <a14:useLocalDpi xmlns:a14="http://schemas.microsoft.com/office/drawing/2010/main"/>
              </a:ext>
            </a:extLst>
          </a:blip>
          <a:srcRect/>
          <a:stretch>
            <a:fillRect/>
          </a:stretch>
        </p:blipFill>
        <p:spPr bwMode="auto">
          <a:xfrm>
            <a:off x="5536407" y="1"/>
            <a:ext cx="3607593" cy="2501837"/>
          </a:xfrm>
          <a:custGeom>
            <a:avLst/>
            <a:gdLst/>
            <a:ahLst/>
            <a:cxnLst/>
            <a:rect l="l" t="t" r="r" b="b"/>
            <a:pathLst>
              <a:path w="4810125" h="2501837">
                <a:moveTo>
                  <a:pt x="1159248" y="0"/>
                </a:moveTo>
                <a:lnTo>
                  <a:pt x="4810125" y="0"/>
                </a:lnTo>
                <a:lnTo>
                  <a:pt x="4810125" y="2501837"/>
                </a:lnTo>
                <a:lnTo>
                  <a:pt x="0" y="2501837"/>
                </a:lnTo>
                <a:close/>
              </a:path>
            </a:pathLst>
          </a:custGeom>
          <a:noFill/>
          <a:extLst>
            <a:ext uri="{909E8E84-426E-40DD-AFC4-6F175D3DCCD1}">
              <a14:hiddenFill xmlns:a14="http://schemas.microsoft.com/office/drawing/2010/main">
                <a:solidFill>
                  <a:srgbClr val="FFFFFF"/>
                </a:solidFill>
              </a14:hiddenFill>
            </a:ext>
          </a:extLst>
        </p:spPr>
      </p:pic>
      <p:pic>
        <p:nvPicPr>
          <p:cNvPr id="9" name="Segnaposto contenuto 4" descr="Campi di colza verdi e gialli">
            <a:extLst>
              <a:ext uri="{FF2B5EF4-FFF2-40B4-BE49-F238E27FC236}">
                <a16:creationId xmlns:a16="http://schemas.microsoft.com/office/drawing/2014/main" id="{16F3C0E1-D36B-A10A-EA71-2D7C798F2AB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bwMode="auto">
          <a:xfrm>
            <a:off x="4030979" y="2663706"/>
            <a:ext cx="3470195" cy="4197911"/>
          </a:xfrm>
          <a:custGeom>
            <a:avLst/>
            <a:gdLst/>
            <a:ahLst/>
            <a:cxnLst/>
            <a:rect l="l" t="t" r="r" b="b"/>
            <a:pathLst>
              <a:path w="4626927" h="4197911">
                <a:moveTo>
                  <a:pt x="1945141" y="0"/>
                </a:moveTo>
                <a:lnTo>
                  <a:pt x="1951364" y="0"/>
                </a:lnTo>
                <a:lnTo>
                  <a:pt x="3141155" y="0"/>
                </a:lnTo>
                <a:lnTo>
                  <a:pt x="4626927" y="0"/>
                </a:lnTo>
                <a:lnTo>
                  <a:pt x="2681786" y="4197911"/>
                </a:lnTo>
                <a:lnTo>
                  <a:pt x="0" y="419791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660091"/>
            <a:ext cx="534189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magine 6" descr="Agricoltura per la transizione energetica: l’agrivoltaico">
            <a:extLst>
              <a:ext uri="{FF2B5EF4-FFF2-40B4-BE49-F238E27FC236}">
                <a16:creationId xmlns:a16="http://schemas.microsoft.com/office/drawing/2014/main" id="{F87AA398-4CD3-B408-45C0-BEF72C077EBF}"/>
              </a:ext>
            </a:extLst>
          </p:cNvPr>
          <p:cNvPicPr>
            <a:picLocks noChangeAspect="1" noChangeArrowheads="1"/>
          </p:cNvPicPr>
          <p:nvPr/>
        </p:nvPicPr>
        <p:blipFill rotWithShape="1">
          <a:blip r:embed="rId5" r:link="rId6" cstate="screen">
            <a:extLst>
              <a:ext uri="{28A0092B-C50C-407E-A947-70E740481C1C}">
                <a14:useLocalDpi xmlns:a14="http://schemas.microsoft.com/office/drawing/2010/main"/>
              </a:ext>
            </a:extLst>
          </a:blip>
          <a:srcRect b="-3"/>
          <a:stretch>
            <a:fillRect/>
          </a:stretch>
        </p:blipFill>
        <p:spPr bwMode="auto">
          <a:xfrm>
            <a:off x="3506652" y="-1"/>
            <a:ext cx="2758363" cy="2505456"/>
          </a:xfrm>
          <a:custGeom>
            <a:avLst/>
            <a:gdLst/>
            <a:ahLst/>
            <a:cxnLst/>
            <a:rect l="l" t="t" r="r" b="b"/>
            <a:pathLst>
              <a:path w="3677817" h="2505456">
                <a:moveTo>
                  <a:pt x="1160926" y="0"/>
                </a:moveTo>
                <a:lnTo>
                  <a:pt x="3677817" y="0"/>
                </a:lnTo>
                <a:lnTo>
                  <a:pt x="2516891"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1A44CA5B-7EAF-0A62-5707-3DD9ED9BCFC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710550" y="2"/>
            <a:ext cx="2545457" cy="2502843"/>
          </a:xfrm>
          <a:custGeom>
            <a:avLst/>
            <a:gdLst/>
            <a:ahLst/>
            <a:cxnLst/>
            <a:rect l="l" t="t" r="r" b="b"/>
            <a:pathLst>
              <a:path w="3393943" h="2502843">
                <a:moveTo>
                  <a:pt x="1159715" y="0"/>
                </a:moveTo>
                <a:lnTo>
                  <a:pt x="3393943" y="0"/>
                </a:lnTo>
                <a:lnTo>
                  <a:pt x="2234228" y="2502843"/>
                </a:lnTo>
                <a:lnTo>
                  <a:pt x="0" y="2502843"/>
                </a:lnTo>
                <a:close/>
              </a:path>
            </a:pathLst>
          </a:custGeom>
        </p:spPr>
      </p:pic>
      <p:pic>
        <p:nvPicPr>
          <p:cNvPr id="4" name="Immagine 17" descr="Immagine che contiene cella solare, edificio, aria aperta, energia solare&#10;&#10;Descrizione generata automaticamente">
            <a:extLst>
              <a:ext uri="{FF2B5EF4-FFF2-40B4-BE49-F238E27FC236}">
                <a16:creationId xmlns:a16="http://schemas.microsoft.com/office/drawing/2014/main" id="{2A2E06EB-8F1E-C2FE-8570-DDBCF2151607}"/>
              </a:ext>
            </a:extLst>
          </p:cNvPr>
          <p:cNvPicPr>
            <a:picLocks noChangeAspect="1" noChangeArrowheads="1"/>
          </p:cNvPicPr>
          <p:nvPr/>
        </p:nvPicPr>
        <p:blipFill rotWithShape="1">
          <a:blip r:embed="rId8" r:link="rId9" cstate="screen">
            <a:extLst>
              <a:ext uri="{28A0092B-C50C-407E-A947-70E740481C1C}">
                <a14:useLocalDpi xmlns:a14="http://schemas.microsoft.com/office/drawing/2010/main"/>
              </a:ext>
            </a:extLst>
          </a:blip>
          <a:srcRect b="-3"/>
          <a:stretch>
            <a:fillRect/>
          </a:stretch>
        </p:blipFill>
        <p:spPr bwMode="auto">
          <a:xfrm>
            <a:off x="2" y="-6235"/>
            <a:ext cx="2441552" cy="2505456"/>
          </a:xfrm>
          <a:custGeom>
            <a:avLst/>
            <a:gdLst/>
            <a:ahLst/>
            <a:cxnLst/>
            <a:rect l="l" t="t" r="r" b="b"/>
            <a:pathLst>
              <a:path w="3255403" h="2505456">
                <a:moveTo>
                  <a:pt x="0" y="0"/>
                </a:moveTo>
                <a:lnTo>
                  <a:pt x="3255403" y="0"/>
                </a:lnTo>
                <a:lnTo>
                  <a:pt x="2094477" y="2505456"/>
                </a:lnTo>
                <a:lnTo>
                  <a:pt x="0" y="2505456"/>
                </a:lnTo>
                <a:close/>
              </a:path>
            </a:pathLst>
          </a:custGeom>
          <a:noFill/>
          <a:extLst>
            <a:ext uri="{909E8E84-426E-40DD-AFC4-6F175D3DCCD1}">
              <a14:hiddenFill xmlns:a14="http://schemas.microsoft.com/office/drawing/2010/main">
                <a:solidFill>
                  <a:srgbClr val="FFFFFF"/>
                </a:solidFill>
              </a14:hiddenFill>
            </a:ext>
          </a:extLst>
        </p:spPr>
      </p:pic>
      <p:sp>
        <p:nvSpPr>
          <p:cNvPr id="13" name="Content Placeholder 12">
            <a:extLst>
              <a:ext uri="{FF2B5EF4-FFF2-40B4-BE49-F238E27FC236}">
                <a16:creationId xmlns:a16="http://schemas.microsoft.com/office/drawing/2014/main" id="{0E5E261A-DCD4-133C-87AA-E0A1F54073A5}"/>
              </a:ext>
            </a:extLst>
          </p:cNvPr>
          <p:cNvSpPr>
            <a:spLocks noGrp="1"/>
          </p:cNvSpPr>
          <p:nvPr>
            <p:ph idx="1"/>
          </p:nvPr>
        </p:nvSpPr>
        <p:spPr>
          <a:xfrm>
            <a:off x="252989" y="2852936"/>
            <a:ext cx="4136562" cy="3456384"/>
          </a:xfrm>
        </p:spPr>
        <p:txBody>
          <a:bodyPr anchor="ctr">
            <a:noAutofit/>
          </a:bodyPr>
          <a:lstStyle/>
          <a:p>
            <a:pPr marL="0" indent="0" algn="l">
              <a:buNone/>
            </a:pPr>
            <a:r>
              <a:rPr lang="it-IT" sz="1600" b="0" i="0" dirty="0">
                <a:solidFill>
                  <a:schemeClr val="tx1"/>
                </a:solidFill>
                <a:effectLst/>
                <a:latin typeface="Ubuntu" panose="020B0504030602030204" pitchFamily="34" charset="0"/>
              </a:rPr>
              <a:t>l'</a:t>
            </a:r>
            <a:r>
              <a:rPr lang="it-IT" sz="1600" b="1" i="0" dirty="0">
                <a:solidFill>
                  <a:schemeClr val="tx1"/>
                </a:solidFill>
                <a:effectLst/>
                <a:latin typeface="Ubuntu" panose="020B0504030602030204" pitchFamily="34" charset="0"/>
              </a:rPr>
              <a:t>Unione Europea</a:t>
            </a:r>
            <a:r>
              <a:rPr lang="it-IT" sz="1600" b="0" i="0" dirty="0">
                <a:solidFill>
                  <a:schemeClr val="tx1"/>
                </a:solidFill>
                <a:effectLst/>
                <a:latin typeface="Ubuntu" panose="020B0504030602030204" pitchFamily="34" charset="0"/>
              </a:rPr>
              <a:t> ha un </a:t>
            </a:r>
            <a:r>
              <a:rPr lang="it-IT" sz="1600" b="1" i="0" dirty="0">
                <a:solidFill>
                  <a:schemeClr val="tx1"/>
                </a:solidFill>
                <a:effectLst/>
                <a:latin typeface="Ubuntu" panose="020B0504030602030204" pitchFamily="34" charset="0"/>
              </a:rPr>
              <a:t>obiettivo</a:t>
            </a:r>
            <a:r>
              <a:rPr lang="it-IT" sz="1600" b="0" i="0" dirty="0">
                <a:solidFill>
                  <a:schemeClr val="tx1"/>
                </a:solidFill>
                <a:effectLst/>
                <a:latin typeface="Ubuntu" panose="020B0504030602030204" pitchFamily="34" charset="0"/>
              </a:rPr>
              <a:t>  ben preciso da raggiungere entro il </a:t>
            </a:r>
            <a:r>
              <a:rPr lang="it-IT" sz="1600" b="1" i="0" dirty="0">
                <a:solidFill>
                  <a:schemeClr val="tx1"/>
                </a:solidFill>
                <a:effectLst/>
                <a:latin typeface="Ubuntu" panose="020B0504030602030204" pitchFamily="34" charset="0"/>
              </a:rPr>
              <a:t>2050</a:t>
            </a:r>
            <a:r>
              <a:rPr lang="it-IT" sz="1600" b="0" i="0" dirty="0">
                <a:solidFill>
                  <a:schemeClr val="tx1"/>
                </a:solidFill>
                <a:effectLst/>
                <a:latin typeface="Ubuntu" panose="020B0504030602030204" pitchFamily="34" charset="0"/>
              </a:rPr>
              <a:t>: la </a:t>
            </a:r>
            <a:r>
              <a:rPr lang="it-IT" sz="1600" b="1" i="0" dirty="0">
                <a:solidFill>
                  <a:schemeClr val="tx1"/>
                </a:solidFill>
                <a:effectLst/>
                <a:latin typeface="Ubuntu" panose="020B0504030602030204" pitchFamily="34" charset="0"/>
              </a:rPr>
              <a:t>neutralità climatica</a:t>
            </a:r>
            <a:r>
              <a:rPr lang="it-IT" sz="1600" b="0" i="0" dirty="0">
                <a:solidFill>
                  <a:schemeClr val="tx1"/>
                </a:solidFill>
                <a:effectLst/>
                <a:latin typeface="Ubuntu" panose="020B0504030602030204" pitchFamily="34" charset="0"/>
              </a:rPr>
              <a:t> grazie al </a:t>
            </a:r>
            <a:r>
              <a:rPr lang="it-IT" sz="1600" b="1" i="0" dirty="0" err="1">
                <a:solidFill>
                  <a:schemeClr val="tx1"/>
                </a:solidFill>
                <a:effectLst/>
                <a:latin typeface="Ubuntu" panose="020B0504030602030204" pitchFamily="34" charset="0"/>
              </a:rPr>
              <a:t>Fit</a:t>
            </a:r>
            <a:r>
              <a:rPr lang="it-IT" sz="1600" b="1" i="0" dirty="0">
                <a:solidFill>
                  <a:schemeClr val="tx1"/>
                </a:solidFill>
                <a:effectLst/>
                <a:latin typeface="Ubuntu" panose="020B0504030602030204" pitchFamily="34" charset="0"/>
              </a:rPr>
              <a:t> for 55</a:t>
            </a:r>
            <a:r>
              <a:rPr lang="it-IT" sz="1600" b="0" i="0" dirty="0">
                <a:solidFill>
                  <a:schemeClr val="tx1"/>
                </a:solidFill>
                <a:effectLst/>
                <a:latin typeface="Ubuntu" panose="020B0504030602030204" pitchFamily="34" charset="0"/>
              </a:rPr>
              <a:t>.</a:t>
            </a:r>
          </a:p>
          <a:p>
            <a:pPr marL="0" indent="0" algn="l">
              <a:buNone/>
            </a:pPr>
            <a:r>
              <a:rPr lang="it-IT" sz="1600" b="0" i="0" dirty="0">
                <a:solidFill>
                  <a:schemeClr val="tx1"/>
                </a:solidFill>
                <a:effectLst/>
                <a:latin typeface="Ubuntu" panose="020B0504030602030204" pitchFamily="34" charset="0"/>
              </a:rPr>
              <a:t> </a:t>
            </a:r>
          </a:p>
          <a:p>
            <a:pPr marL="0" indent="0" algn="l">
              <a:buNone/>
            </a:pPr>
            <a:r>
              <a:rPr lang="it-IT" sz="1600" b="0" i="0" dirty="0">
                <a:solidFill>
                  <a:schemeClr val="tx1"/>
                </a:solidFill>
                <a:effectLst/>
                <a:latin typeface="Ubuntu" panose="020B0504030602030204" pitchFamily="34" charset="0"/>
              </a:rPr>
              <a:t>Si tratta di un </a:t>
            </a:r>
            <a:r>
              <a:rPr lang="it-IT" sz="1600" b="1" i="0" dirty="0">
                <a:solidFill>
                  <a:schemeClr val="tx1"/>
                </a:solidFill>
                <a:effectLst/>
                <a:latin typeface="Ubuntu" panose="020B0504030602030204" pitchFamily="34" charset="0"/>
              </a:rPr>
              <a:t>pacchetto di norme</a:t>
            </a:r>
            <a:r>
              <a:rPr lang="it-IT" sz="1600" b="0" i="0" dirty="0">
                <a:solidFill>
                  <a:schemeClr val="tx1"/>
                </a:solidFill>
                <a:effectLst/>
                <a:latin typeface="Ubuntu" panose="020B0504030602030204" pitchFamily="34" charset="0"/>
              </a:rPr>
              <a:t> europee che comprende diverse misure obbligatorie per gli Stati membri e che punta a raggiungere un livello di emissioni nette di CO2 e gas ad effetto serra pari a 0, come previsto dal </a:t>
            </a:r>
            <a:r>
              <a:rPr lang="it-IT" sz="1600" b="1" i="0" dirty="0">
                <a:solidFill>
                  <a:schemeClr val="tx1"/>
                </a:solidFill>
                <a:effectLst/>
                <a:latin typeface="Ubuntu" panose="020B0504030602030204" pitchFamily="34" charset="0"/>
              </a:rPr>
              <a:t>Green Deal europeo</a:t>
            </a:r>
            <a:r>
              <a:rPr lang="it-IT" sz="1600" b="0" i="0" dirty="0">
                <a:solidFill>
                  <a:schemeClr val="tx1"/>
                </a:solidFill>
                <a:effectLst/>
                <a:latin typeface="Ubuntu" panose="020B0504030602030204" pitchFamily="34" charset="0"/>
              </a:rPr>
              <a:t>.</a:t>
            </a:r>
          </a:p>
          <a:p>
            <a:pPr marL="0" indent="0" algn="l">
              <a:buNone/>
            </a:pPr>
            <a:endParaRPr lang="it-IT" sz="1600" dirty="0">
              <a:solidFill>
                <a:schemeClr val="tx1"/>
              </a:solidFill>
              <a:latin typeface="Ubuntu" panose="020B0504030602030204" pitchFamily="34" charset="0"/>
            </a:endParaRPr>
          </a:p>
          <a:p>
            <a:pPr marL="0" indent="0" algn="l">
              <a:buNone/>
            </a:pPr>
            <a:r>
              <a:rPr lang="it-IT" sz="1600" b="0" i="0" dirty="0">
                <a:solidFill>
                  <a:schemeClr val="tx1"/>
                </a:solidFill>
                <a:effectLst/>
                <a:latin typeface="Ubuntu" panose="020B0504030602030204" pitchFamily="34" charset="0"/>
              </a:rPr>
              <a:t>E quindi ………….</a:t>
            </a:r>
          </a:p>
        </p:txBody>
      </p:sp>
      <p:pic>
        <p:nvPicPr>
          <p:cNvPr id="5" name="Segnaposto contenuto 4" descr="Campi di colza verdi e gialli">
            <a:extLst>
              <a:ext uri="{FF2B5EF4-FFF2-40B4-BE49-F238E27FC236}">
                <a16:creationId xmlns:a16="http://schemas.microsoft.com/office/drawing/2014/main" id="{9ED0E736-8D20-12C1-96AC-207DA63E8A5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6198721" y="2660089"/>
            <a:ext cx="2945279" cy="4197911"/>
          </a:xfrm>
          <a:custGeom>
            <a:avLst/>
            <a:gdLst/>
            <a:ahLst/>
            <a:cxnLst/>
            <a:rect l="l" t="t" r="r" b="b"/>
            <a:pathLst>
              <a:path w="3927039" h="4197911">
                <a:moveTo>
                  <a:pt x="1945141" y="0"/>
                </a:moveTo>
                <a:lnTo>
                  <a:pt x="1951364" y="0"/>
                </a:lnTo>
                <a:lnTo>
                  <a:pt x="3141155" y="0"/>
                </a:lnTo>
                <a:lnTo>
                  <a:pt x="3927039" y="0"/>
                </a:lnTo>
                <a:lnTo>
                  <a:pt x="3927039" y="4194293"/>
                </a:lnTo>
                <a:lnTo>
                  <a:pt x="2683462" y="4194293"/>
                </a:lnTo>
                <a:lnTo>
                  <a:pt x="2681786" y="4197911"/>
                </a:lnTo>
                <a:lnTo>
                  <a:pt x="0" y="4197911"/>
                </a:lnTo>
                <a:close/>
              </a:path>
            </a:pathLst>
          </a:custGeom>
        </p:spPr>
      </p:pic>
      <p:sp>
        <p:nvSpPr>
          <p:cNvPr id="2" name="CasellaDiTesto 1">
            <a:extLst>
              <a:ext uri="{FF2B5EF4-FFF2-40B4-BE49-F238E27FC236}">
                <a16:creationId xmlns:a16="http://schemas.microsoft.com/office/drawing/2014/main" id="{DEB8221F-4D3D-64ED-54FA-18A7FFB71BF3}"/>
              </a:ext>
            </a:extLst>
          </p:cNvPr>
          <p:cNvSpPr txBox="1"/>
          <p:nvPr/>
        </p:nvSpPr>
        <p:spPr>
          <a:xfrm>
            <a:off x="4837956" y="4411177"/>
            <a:ext cx="4248473" cy="1754326"/>
          </a:xfrm>
          <a:prstGeom prst="rect">
            <a:avLst/>
          </a:prstGeom>
          <a:solidFill>
            <a:schemeClr val="tx1">
              <a:alpha val="58977"/>
            </a:schemeClr>
          </a:solidFill>
        </p:spPr>
        <p:txBody>
          <a:bodyPr wrap="square" rtlCol="0">
            <a:spAutoFit/>
          </a:bodyPr>
          <a:lstStyle/>
          <a:p>
            <a:pPr marL="0" indent="0">
              <a:buNone/>
            </a:pPr>
            <a:r>
              <a:rPr lang="en-US" sz="2000" b="1" dirty="0">
                <a:solidFill>
                  <a:schemeClr val="bg1"/>
                </a:solidFill>
              </a:rPr>
              <a:t>Il </a:t>
            </a:r>
            <a:r>
              <a:rPr lang="en-US" sz="2000" b="1" dirty="0" err="1">
                <a:solidFill>
                  <a:schemeClr val="bg1"/>
                </a:solidFill>
              </a:rPr>
              <a:t>binomio</a:t>
            </a:r>
            <a:r>
              <a:rPr lang="en-US" sz="2000" b="1" dirty="0">
                <a:solidFill>
                  <a:schemeClr val="bg1"/>
                </a:solidFill>
              </a:rPr>
              <a:t> </a:t>
            </a:r>
            <a:r>
              <a:rPr lang="en-US" b="1" dirty="0">
                <a:solidFill>
                  <a:schemeClr val="bg1"/>
                </a:solidFill>
              </a:rPr>
              <a:t>ENERGIA &amp; AGRICOLTURA</a:t>
            </a:r>
          </a:p>
          <a:p>
            <a:pPr marL="0" indent="0">
              <a:buNone/>
            </a:pPr>
            <a:r>
              <a:rPr lang="en-US" sz="2000" b="1" dirty="0" err="1">
                <a:solidFill>
                  <a:schemeClr val="bg1"/>
                </a:solidFill>
              </a:rPr>
              <a:t>può</a:t>
            </a:r>
            <a:r>
              <a:rPr lang="en-US" sz="2000" b="1" dirty="0">
                <a:solidFill>
                  <a:schemeClr val="bg1"/>
                </a:solidFill>
              </a:rPr>
              <a:t> </a:t>
            </a:r>
            <a:r>
              <a:rPr lang="en-US" sz="2000" b="1" dirty="0" err="1">
                <a:solidFill>
                  <a:schemeClr val="bg1"/>
                </a:solidFill>
              </a:rPr>
              <a:t>concorrere</a:t>
            </a:r>
            <a:r>
              <a:rPr lang="en-US" sz="2000" b="1" dirty="0">
                <a:solidFill>
                  <a:schemeClr val="bg1"/>
                </a:solidFill>
              </a:rPr>
              <a:t> al </a:t>
            </a:r>
            <a:r>
              <a:rPr lang="en-US" sz="2000" b="1" dirty="0" err="1">
                <a:solidFill>
                  <a:schemeClr val="bg1"/>
                </a:solidFill>
              </a:rPr>
              <a:t>raggiungimento</a:t>
            </a:r>
            <a:r>
              <a:rPr lang="en-US" sz="2000" b="1" dirty="0">
                <a:solidFill>
                  <a:schemeClr val="bg1"/>
                </a:solidFill>
              </a:rPr>
              <a:t> di </a:t>
            </a:r>
            <a:r>
              <a:rPr lang="en-US" sz="2000" b="1" dirty="0" err="1">
                <a:solidFill>
                  <a:schemeClr val="bg1"/>
                </a:solidFill>
              </a:rPr>
              <a:t>questo</a:t>
            </a:r>
            <a:r>
              <a:rPr lang="en-US" sz="2000" b="1" dirty="0">
                <a:solidFill>
                  <a:schemeClr val="bg1"/>
                </a:solidFill>
              </a:rPr>
              <a:t> </a:t>
            </a:r>
            <a:r>
              <a:rPr lang="en-US" sz="2000" b="1" dirty="0" err="1">
                <a:solidFill>
                  <a:schemeClr val="bg1"/>
                </a:solidFill>
              </a:rPr>
              <a:t>obiettivo</a:t>
            </a:r>
            <a:r>
              <a:rPr lang="en-US" sz="2000" b="1" dirty="0">
                <a:solidFill>
                  <a:schemeClr val="bg1"/>
                </a:solidFill>
              </a:rPr>
              <a:t>?</a:t>
            </a:r>
          </a:p>
        </p:txBody>
      </p:sp>
    </p:spTree>
    <p:extLst>
      <p:ext uri="{BB962C8B-B14F-4D97-AF65-F5344CB8AC3E}">
        <p14:creationId xmlns:p14="http://schemas.microsoft.com/office/powerpoint/2010/main" val="32480954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Mano che tiene dei binocoli">
            <a:extLst>
              <a:ext uri="{FF2B5EF4-FFF2-40B4-BE49-F238E27FC236}">
                <a16:creationId xmlns:a16="http://schemas.microsoft.com/office/drawing/2014/main" id="{60F631B8-BAE7-5CD9-4287-65058B7D0B70}"/>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6362" y="0"/>
            <a:ext cx="9150362" cy="6736496"/>
          </a:xfrm>
        </p:spPr>
      </p:pic>
      <p:sp>
        <p:nvSpPr>
          <p:cNvPr id="2" name="CasellaDiTesto 1">
            <a:extLst>
              <a:ext uri="{FF2B5EF4-FFF2-40B4-BE49-F238E27FC236}">
                <a16:creationId xmlns:a16="http://schemas.microsoft.com/office/drawing/2014/main" id="{25E578DD-A014-0FE5-ADC2-69C0BB502FF2}"/>
              </a:ext>
            </a:extLst>
          </p:cNvPr>
          <p:cNvSpPr txBox="1"/>
          <p:nvPr/>
        </p:nvSpPr>
        <p:spPr>
          <a:xfrm>
            <a:off x="4463480" y="764704"/>
            <a:ext cx="4680520" cy="5632311"/>
          </a:xfrm>
          <a:prstGeom prst="rect">
            <a:avLst/>
          </a:prstGeom>
          <a:noFill/>
        </p:spPr>
        <p:txBody>
          <a:bodyPr wrap="square" rtlCol="0">
            <a:spAutoFit/>
          </a:bodyPr>
          <a:lstStyle/>
          <a:p>
            <a:pPr algn="just"/>
            <a:r>
              <a:rPr lang="it-IT" sz="1800" dirty="0">
                <a:solidFill>
                  <a:srgbClr val="424242"/>
                </a:solidFill>
                <a:effectLst/>
                <a:latin typeface="Calibri" panose="020F0502020204030204" pitchFamily="34" charset="0"/>
                <a:ea typeface="Times New Roman" panose="02020603050405020304" pitchFamily="18" charset="0"/>
              </a:rPr>
              <a:t>l</a:t>
            </a:r>
            <a:r>
              <a:rPr lang="it-IT" sz="1800" b="1" dirty="0">
                <a:solidFill>
                  <a:srgbClr val="424242"/>
                </a:solidFill>
                <a:effectLst/>
                <a:latin typeface="Calibri" panose="020F0502020204030204" pitchFamily="34" charset="0"/>
                <a:ea typeface="Times New Roman" panose="02020603050405020304" pitchFamily="18" charset="0"/>
              </a:rPr>
              <a:t>’Italia</a:t>
            </a:r>
            <a:r>
              <a:rPr lang="it-IT" sz="1800" dirty="0">
                <a:solidFill>
                  <a:srgbClr val="424242"/>
                </a:solidFill>
                <a:effectLst/>
                <a:latin typeface="Calibri" panose="020F0502020204030204" pitchFamily="34" charset="0"/>
                <a:ea typeface="Times New Roman" panose="02020603050405020304" pitchFamily="18" charset="0"/>
              </a:rPr>
              <a:t> registra nel 2020 il valore più alto in termini di quota coperta da fonti energetiche pulite (20,1%) che hanno assicurato il 38,1% della produzione elettrica, il 19,9% dei consumi termici e il 10,7% dei consumi dei trasporti.</a:t>
            </a:r>
          </a:p>
          <a:p>
            <a:pPr algn="just"/>
            <a:r>
              <a:rPr lang="it-IT" sz="1800" dirty="0">
                <a:solidFill>
                  <a:srgbClr val="424242"/>
                </a:solidFill>
                <a:effectLst/>
                <a:latin typeface="Calibri" panose="020F0502020204030204" pitchFamily="34" charset="0"/>
                <a:ea typeface="Times New Roman" panose="02020603050405020304" pitchFamily="18" charset="0"/>
              </a:rPr>
              <a:t>In Italia tra il 2005 e il 2018 i consumi di energia coperti dalle rinnovabili sono raddoppiati, passando da 10,7 Mtep a 21,9 Mtep (Milioni di tonnellate equivalenti di petrolio). </a:t>
            </a:r>
          </a:p>
          <a:p>
            <a:pPr algn="just"/>
            <a:endParaRPr lang="it-IT" sz="1800" dirty="0">
              <a:solidFill>
                <a:srgbClr val="424242"/>
              </a:solidFill>
              <a:effectLst/>
              <a:latin typeface="Calibri" panose="020F0502020204030204" pitchFamily="34" charset="0"/>
              <a:ea typeface="Times New Roman" panose="02020603050405020304" pitchFamily="18" charset="0"/>
            </a:endParaRPr>
          </a:p>
          <a:p>
            <a:pPr algn="just"/>
            <a:r>
              <a:rPr lang="it-IT" sz="1800" b="1" dirty="0">
                <a:solidFill>
                  <a:srgbClr val="424242"/>
                </a:solidFill>
                <a:effectLst/>
                <a:latin typeface="Calibri" panose="020F0502020204030204" pitchFamily="34" charset="0"/>
                <a:ea typeface="Times New Roman" panose="02020603050405020304" pitchFamily="18" charset="0"/>
              </a:rPr>
              <a:t>energia elettrica</a:t>
            </a:r>
            <a:r>
              <a:rPr lang="it-IT" sz="1800" dirty="0">
                <a:solidFill>
                  <a:srgbClr val="424242"/>
                </a:solidFill>
                <a:effectLst/>
                <a:latin typeface="Calibri" panose="020F0502020204030204" pitchFamily="34" charset="0"/>
                <a:ea typeface="Times New Roman" panose="02020603050405020304" pitchFamily="18" charset="0"/>
              </a:rPr>
              <a:t>: idroelettrico (41%) - solare fotovoltaico (21%), bioenergia (17%), eolico (17%) e geotermia (5%). </a:t>
            </a:r>
          </a:p>
          <a:p>
            <a:pPr algn="just"/>
            <a:r>
              <a:rPr lang="it-IT" sz="1800" b="1" dirty="0">
                <a:solidFill>
                  <a:srgbClr val="424242"/>
                </a:solidFill>
                <a:effectLst/>
                <a:latin typeface="Calibri" panose="020F0502020204030204" pitchFamily="34" charset="0"/>
                <a:ea typeface="Times New Roman" panose="02020603050405020304" pitchFamily="18" charset="0"/>
              </a:rPr>
              <a:t>energia termica : biomassa solida</a:t>
            </a:r>
            <a:r>
              <a:rPr lang="it-IT" sz="1800" dirty="0">
                <a:solidFill>
                  <a:srgbClr val="424242"/>
                </a:solidFill>
                <a:effectLst/>
                <a:latin typeface="Calibri" panose="020F0502020204030204" pitchFamily="34" charset="0"/>
                <a:ea typeface="Times New Roman" panose="02020603050405020304" pitchFamily="18" charset="0"/>
              </a:rPr>
              <a:t> (circa 7 Mtep, senza considerare la frazione biodegradabile dei rifiuti), utilizzata soprattutto nel settore domestico in forma di legna da ardere o pellet; assumono rilievo anche le </a:t>
            </a:r>
            <a:r>
              <a:rPr lang="it-IT" sz="1800" b="1" dirty="0">
                <a:solidFill>
                  <a:srgbClr val="424242"/>
                </a:solidFill>
                <a:effectLst/>
                <a:latin typeface="Calibri" panose="020F0502020204030204" pitchFamily="34" charset="0"/>
                <a:ea typeface="Times New Roman" panose="02020603050405020304" pitchFamily="18" charset="0"/>
              </a:rPr>
              <a:t>pompe di calore</a:t>
            </a:r>
            <a:r>
              <a:rPr lang="it-IT" sz="1800" dirty="0">
                <a:solidFill>
                  <a:srgbClr val="424242"/>
                </a:solidFill>
                <a:effectLst/>
                <a:latin typeface="Calibri" panose="020F0502020204030204" pitchFamily="34" charset="0"/>
                <a:ea typeface="Times New Roman" panose="02020603050405020304" pitchFamily="18" charset="0"/>
              </a:rPr>
              <a:t> (2,6 Mtep), mentre sono ancora relativamente contenuti i contributi delle altre fonti.</a:t>
            </a:r>
            <a:endParaRPr lang="it-IT"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2045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descr="Paesaggio rurale con colline e alberi avvolti nella nebbia">
            <a:extLst>
              <a:ext uri="{FF2B5EF4-FFF2-40B4-BE49-F238E27FC236}">
                <a16:creationId xmlns:a16="http://schemas.microsoft.com/office/drawing/2014/main" id="{AB534DE5-5D96-06D5-ACF7-03E1AF3A34FE}"/>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0" y="330200"/>
            <a:ext cx="9144000" cy="6096000"/>
          </a:xfrm>
        </p:spPr>
      </p:pic>
      <p:sp>
        <p:nvSpPr>
          <p:cNvPr id="7" name="CasellaDiTesto 6">
            <a:extLst>
              <a:ext uri="{FF2B5EF4-FFF2-40B4-BE49-F238E27FC236}">
                <a16:creationId xmlns:a16="http://schemas.microsoft.com/office/drawing/2014/main" id="{B5ACCB50-7E30-73D9-038C-01F46EAA5ED6}"/>
              </a:ext>
            </a:extLst>
          </p:cNvPr>
          <p:cNvSpPr txBox="1"/>
          <p:nvPr/>
        </p:nvSpPr>
        <p:spPr>
          <a:xfrm>
            <a:off x="1403648" y="3717032"/>
            <a:ext cx="7560840" cy="2246769"/>
          </a:xfrm>
          <a:prstGeom prst="rect">
            <a:avLst/>
          </a:prstGeom>
          <a:noFill/>
        </p:spPr>
        <p:txBody>
          <a:bodyPr wrap="square">
            <a:spAutoFit/>
          </a:bodyPr>
          <a:lstStyle/>
          <a:p>
            <a:r>
              <a:rPr lang="it-IT" sz="2400" b="1" kern="0" dirty="0">
                <a:solidFill>
                  <a:schemeClr val="bg1"/>
                </a:solidFill>
                <a:effectLst/>
                <a:latin typeface="Calibri" panose="020F0502020204030204" pitchFamily="34" charset="0"/>
                <a:ea typeface="Times New Roman" panose="02020603050405020304" pitchFamily="18" charset="0"/>
              </a:rPr>
              <a:t>Fotovoltaico</a:t>
            </a:r>
            <a:r>
              <a:rPr lang="it-IT" sz="2400" kern="0" dirty="0">
                <a:solidFill>
                  <a:schemeClr val="bg1"/>
                </a:solidFill>
                <a:effectLst/>
                <a:latin typeface="Calibri" panose="020F0502020204030204" pitchFamily="34" charset="0"/>
                <a:ea typeface="Times New Roman" panose="02020603050405020304" pitchFamily="18" charset="0"/>
              </a:rPr>
              <a:t> e </a:t>
            </a:r>
            <a:r>
              <a:rPr lang="it-IT" sz="2400" b="1" kern="0" dirty="0" err="1">
                <a:solidFill>
                  <a:schemeClr val="bg1"/>
                </a:solidFill>
                <a:effectLst/>
                <a:latin typeface="Calibri" panose="020F0502020204030204" pitchFamily="34" charset="0"/>
                <a:ea typeface="Times New Roman" panose="02020603050405020304" pitchFamily="18" charset="0"/>
              </a:rPr>
              <a:t>agrivoltaico</a:t>
            </a:r>
            <a:r>
              <a:rPr lang="it-IT" sz="2400" kern="0" dirty="0">
                <a:solidFill>
                  <a:schemeClr val="bg1"/>
                </a:solidFill>
                <a:effectLst/>
                <a:latin typeface="Calibri" panose="020F0502020204030204" pitchFamily="34" charset="0"/>
                <a:ea typeface="Times New Roman" panose="02020603050405020304" pitchFamily="18" charset="0"/>
              </a:rPr>
              <a:t> sono profondamente diversi e se l'uno consuma suolo, "rubandolo" all'agricoltura, l'altro non è in contrapposizione con l'attività agricola né con l'ambiente, anzi, nel lungo periodo, </a:t>
            </a:r>
            <a:r>
              <a:rPr lang="it-IT" sz="2400" b="1" kern="0" dirty="0">
                <a:solidFill>
                  <a:schemeClr val="bg1"/>
                </a:solidFill>
                <a:effectLst/>
                <a:latin typeface="Calibri" panose="020F0502020204030204" pitchFamily="34" charset="0"/>
                <a:ea typeface="Times New Roman" panose="02020603050405020304" pitchFamily="18" charset="0"/>
              </a:rPr>
              <a:t>contribuisce alla tutela ambientale</a:t>
            </a:r>
            <a:r>
              <a:rPr lang="it-IT" sz="2400" kern="0" dirty="0">
                <a:solidFill>
                  <a:schemeClr val="bg1"/>
                </a:solidFill>
                <a:effectLst/>
                <a:latin typeface="Calibri" panose="020F0502020204030204" pitchFamily="34" charset="0"/>
                <a:ea typeface="Times New Roman" panose="02020603050405020304" pitchFamily="18" charset="0"/>
              </a:rPr>
              <a:t>.</a:t>
            </a:r>
          </a:p>
          <a:p>
            <a:r>
              <a:rPr lang="it-IT" sz="2000" kern="0" dirty="0">
                <a:solidFill>
                  <a:schemeClr val="bg1"/>
                </a:solidFill>
                <a:latin typeface="Calibri" panose="020F0502020204030204" pitchFamily="34" charset="0"/>
                <a:ea typeface="Times New Roman" panose="02020603050405020304" pitchFamily="18" charset="0"/>
              </a:rPr>
              <a:t>(sintesi sentenza Consiglio di Stato 30 agosto 2023)</a:t>
            </a:r>
            <a:r>
              <a:rPr lang="it-IT" sz="2000" kern="0" dirty="0">
                <a:solidFill>
                  <a:schemeClr val="bg1"/>
                </a:solidFill>
                <a:effectLst/>
                <a:latin typeface="Calibri" panose="020F0502020204030204" pitchFamily="34" charset="0"/>
                <a:ea typeface="Times New Roman" panose="02020603050405020304" pitchFamily="18" charset="0"/>
              </a:rPr>
              <a:t> </a:t>
            </a:r>
            <a:endParaRPr lang="it-IT" sz="2000" dirty="0">
              <a:solidFill>
                <a:schemeClr val="bg1"/>
              </a:solidFill>
            </a:endParaRPr>
          </a:p>
        </p:txBody>
      </p:sp>
      <p:sp>
        <p:nvSpPr>
          <p:cNvPr id="8" name="CasellaDiTesto 7">
            <a:extLst>
              <a:ext uri="{FF2B5EF4-FFF2-40B4-BE49-F238E27FC236}">
                <a16:creationId xmlns:a16="http://schemas.microsoft.com/office/drawing/2014/main" id="{2BCED0C2-D82D-A02D-10FA-373271A6A229}"/>
              </a:ext>
            </a:extLst>
          </p:cNvPr>
          <p:cNvSpPr txBox="1"/>
          <p:nvPr/>
        </p:nvSpPr>
        <p:spPr>
          <a:xfrm>
            <a:off x="2195736" y="764704"/>
            <a:ext cx="6768752" cy="1569660"/>
          </a:xfrm>
          <a:prstGeom prst="rect">
            <a:avLst/>
          </a:prstGeom>
          <a:noFill/>
        </p:spPr>
        <p:txBody>
          <a:bodyPr wrap="square" rtlCol="0">
            <a:spAutoFit/>
          </a:bodyPr>
          <a:lstStyle/>
          <a:p>
            <a:r>
              <a:rPr lang="it-IT" dirty="0">
                <a:solidFill>
                  <a:schemeClr val="tx2">
                    <a:lumMod val="50000"/>
                  </a:schemeClr>
                </a:solidFill>
                <a:latin typeface="Calibri" panose="020F0502020204030204" pitchFamily="34" charset="0"/>
                <a:ea typeface="Calibri" panose="020F0502020204030204" pitchFamily="34" charset="0"/>
              </a:rPr>
              <a:t>Per raggiungere gli obiettivi prefissati (2030), oltre a </a:t>
            </a:r>
            <a:r>
              <a:rPr lang="it-IT" dirty="0">
                <a:solidFill>
                  <a:schemeClr val="tx2">
                    <a:lumMod val="50000"/>
                  </a:schemeClr>
                </a:solidFill>
                <a:effectLst/>
                <a:latin typeface="Calibri" panose="020F0502020204030204" pitchFamily="34" charset="0"/>
                <a:ea typeface="Calibri" panose="020F0502020204030204" pitchFamily="34" charset="0"/>
              </a:rPr>
              <a:t>tetti e terreni industriali o contaminati, si stima l’utilizzo di su </a:t>
            </a:r>
            <a:r>
              <a:rPr lang="it-IT" b="1" dirty="0">
                <a:solidFill>
                  <a:schemeClr val="tx2">
                    <a:lumMod val="50000"/>
                  </a:schemeClr>
                </a:solidFill>
                <a:effectLst/>
                <a:latin typeface="Calibri" panose="020F0502020204030204" pitchFamily="34" charset="0"/>
                <a:ea typeface="Calibri" panose="020F0502020204030204" pitchFamily="34" charset="0"/>
              </a:rPr>
              <a:t>70.000 ettari di terreni agricoli</a:t>
            </a:r>
            <a:r>
              <a:rPr lang="it-IT" dirty="0">
                <a:solidFill>
                  <a:schemeClr val="tx2">
                    <a:lumMod val="50000"/>
                  </a:schemeClr>
                </a:solidFill>
                <a:effectLst/>
                <a:latin typeface="Calibri" panose="020F0502020204030204" pitchFamily="34" charset="0"/>
                <a:ea typeface="Calibri" panose="020F0502020204030204" pitchFamily="34" charset="0"/>
              </a:rPr>
              <a:t>,</a:t>
            </a:r>
          </a:p>
          <a:p>
            <a:r>
              <a:rPr lang="it-IT" dirty="0">
                <a:solidFill>
                  <a:schemeClr val="tx2">
                    <a:lumMod val="50000"/>
                  </a:schemeClr>
                </a:solidFill>
                <a:effectLst/>
                <a:latin typeface="Calibri" panose="020F0502020204030204" pitchFamily="34" charset="0"/>
                <a:ea typeface="Calibri" panose="020F0502020204030204" pitchFamily="34" charset="0"/>
              </a:rPr>
              <a:t> pari allo 0,6% dei terreni coltivabili disponibili</a:t>
            </a:r>
            <a:r>
              <a:rPr lang="it-IT" dirty="0">
                <a:solidFill>
                  <a:schemeClr val="tx2">
                    <a:lumMod val="50000"/>
                  </a:schemeClr>
                </a:solidFill>
                <a:effectLst/>
              </a:rPr>
              <a:t> </a:t>
            </a:r>
            <a:endParaRPr lang="it-IT" dirty="0">
              <a:solidFill>
                <a:schemeClr val="tx2">
                  <a:lumMod val="50000"/>
                </a:schemeClr>
              </a:solidFill>
            </a:endParaRPr>
          </a:p>
        </p:txBody>
      </p:sp>
    </p:spTree>
    <p:extLst>
      <p:ext uri="{BB962C8B-B14F-4D97-AF65-F5344CB8AC3E}">
        <p14:creationId xmlns:p14="http://schemas.microsoft.com/office/powerpoint/2010/main" val="4086281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Arc 22">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6100024" y="863980"/>
            <a:ext cx="2987899" cy="2240924"/>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5" name="Freeform: Shape 2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004647"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4" descr="Lezione 2 ( e ). - ppt scaricare">
            <a:extLst>
              <a:ext uri="{FF2B5EF4-FFF2-40B4-BE49-F238E27FC236}">
                <a16:creationId xmlns:a16="http://schemas.microsoft.com/office/drawing/2014/main" id="{A0F17AF9-5279-04FF-FF40-3723F96DE4B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527386" y="2000489"/>
            <a:ext cx="3583036" cy="2687277"/>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CF66A198-3A3C-8181-4B6E-1BA034574F79}"/>
              </a:ext>
            </a:extLst>
          </p:cNvPr>
          <p:cNvSpPr txBox="1"/>
          <p:nvPr/>
        </p:nvSpPr>
        <p:spPr>
          <a:xfrm>
            <a:off x="4421221" y="1984443"/>
            <a:ext cx="4094129" cy="4192520"/>
          </a:xfrm>
          <a:prstGeom prst="rect">
            <a:avLst/>
          </a:prstGeom>
        </p:spPr>
        <p:txBody>
          <a:bodyPr vert="horz" lIns="91440" tIns="45720" rIns="91440" bIns="45720" rtlCol="0">
            <a:normAutofit/>
          </a:bodyPr>
          <a:lstStyle/>
          <a:p>
            <a:pPr indent="-228600" algn="l">
              <a:lnSpc>
                <a:spcPct val="90000"/>
              </a:lnSpc>
              <a:spcAft>
                <a:spcPts val="600"/>
              </a:spcAft>
              <a:buFont typeface="Arial" panose="020B0604020202020204" pitchFamily="34" charset="0"/>
              <a:buChar char="•"/>
            </a:pPr>
            <a:r>
              <a:rPr lang="en-US" b="1" dirty="0" err="1">
                <a:latin typeface="+mn-lt"/>
              </a:rPr>
              <a:t>Aspetti</a:t>
            </a:r>
            <a:r>
              <a:rPr lang="en-US" b="1" dirty="0">
                <a:latin typeface="+mn-lt"/>
              </a:rPr>
              <a:t> da </a:t>
            </a:r>
            <a:r>
              <a:rPr lang="en-US" b="1" dirty="0" err="1">
                <a:latin typeface="+mn-lt"/>
              </a:rPr>
              <a:t>tenere</a:t>
            </a:r>
            <a:r>
              <a:rPr lang="en-US" b="1" dirty="0">
                <a:latin typeface="+mn-lt"/>
              </a:rPr>
              <a:t> in </a:t>
            </a:r>
            <a:r>
              <a:rPr lang="en-US" b="1" dirty="0" err="1">
                <a:latin typeface="+mn-lt"/>
              </a:rPr>
              <a:t>considerazione</a:t>
            </a:r>
            <a:r>
              <a:rPr lang="en-US" b="1" dirty="0">
                <a:latin typeface="+mn-lt"/>
              </a:rPr>
              <a:t>:</a:t>
            </a:r>
          </a:p>
          <a:p>
            <a:pPr marL="342900" indent="-228600" algn="l">
              <a:lnSpc>
                <a:spcPct val="90000"/>
              </a:lnSpc>
              <a:spcAft>
                <a:spcPts val="600"/>
              </a:spcAft>
              <a:buFont typeface="Arial" panose="020B0604020202020204" pitchFamily="34" charset="0"/>
              <a:buChar char="•"/>
            </a:pPr>
            <a:r>
              <a:rPr lang="en-US" b="1" dirty="0">
                <a:latin typeface="+mn-lt"/>
              </a:rPr>
              <a:t>LA QUANTITA’ DI RADIAZIONE INTERCETTATA</a:t>
            </a:r>
          </a:p>
          <a:p>
            <a:pPr marL="342900" indent="-228600" algn="l">
              <a:lnSpc>
                <a:spcPct val="90000"/>
              </a:lnSpc>
              <a:spcAft>
                <a:spcPts val="600"/>
              </a:spcAft>
              <a:buFont typeface="Arial" panose="020B0604020202020204" pitchFamily="34" charset="0"/>
              <a:buChar char="•"/>
            </a:pPr>
            <a:r>
              <a:rPr lang="en-US" b="1" dirty="0">
                <a:latin typeface="+mn-lt"/>
              </a:rPr>
              <a:t>L’EFFICIENZA CON LA QUALE LA LUCE INTERCETTATA VIENE UTILIZZATA</a:t>
            </a:r>
          </a:p>
        </p:txBody>
      </p:sp>
    </p:spTree>
    <p:extLst>
      <p:ext uri="{BB962C8B-B14F-4D97-AF65-F5344CB8AC3E}">
        <p14:creationId xmlns:p14="http://schemas.microsoft.com/office/powerpoint/2010/main" val="1727831628"/>
      </p:ext>
    </p:extLst>
  </p:cSld>
  <p:clrMapOvr>
    <a:masterClrMapping/>
  </p:clrMapOvr>
</p:sld>
</file>

<file path=ppt/theme/theme1.xml><?xml version="1.0" encoding="utf-8"?>
<a:theme xmlns:a="http://schemas.openxmlformats.org/drawingml/2006/main" name="powerpoint-template-24">
  <a:themeElements>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it-IT"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it-IT"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93CB6A"/>
        </a:lt2>
        <a:accent1>
          <a:srgbClr val="71BE5E"/>
        </a:accent1>
        <a:accent2>
          <a:srgbClr val="A0CD6E"/>
        </a:accent2>
        <a:accent3>
          <a:srgbClr val="FFFFFF"/>
        </a:accent3>
        <a:accent4>
          <a:srgbClr val="404040"/>
        </a:accent4>
        <a:accent5>
          <a:srgbClr val="BBDBB6"/>
        </a:accent5>
        <a:accent6>
          <a:srgbClr val="91BA63"/>
        </a:accent6>
        <a:hlink>
          <a:srgbClr val="6BAB4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189C25"/>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1E14F"/>
        </a:lt2>
        <a:accent1>
          <a:srgbClr val="33B642"/>
        </a:accent1>
        <a:accent2>
          <a:srgbClr val="5ED05F"/>
        </a:accent2>
        <a:accent3>
          <a:srgbClr val="FFFFFF"/>
        </a:accent3>
        <a:accent4>
          <a:srgbClr val="404040"/>
        </a:accent4>
        <a:accent5>
          <a:srgbClr val="ADD7B0"/>
        </a:accent5>
        <a:accent6>
          <a:srgbClr val="54BC55"/>
        </a:accent6>
        <a:hlink>
          <a:srgbClr val="66D15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4C8E3D"/>
        </a:lt2>
        <a:accent1>
          <a:srgbClr val="66A050"/>
        </a:accent1>
        <a:accent2>
          <a:srgbClr val="6EA552"/>
        </a:accent2>
        <a:accent3>
          <a:srgbClr val="FFFFFF"/>
        </a:accent3>
        <a:accent4>
          <a:srgbClr val="404040"/>
        </a:accent4>
        <a:accent5>
          <a:srgbClr val="B8CDB3"/>
        </a:accent5>
        <a:accent6>
          <a:srgbClr val="639549"/>
        </a:accent6>
        <a:hlink>
          <a:srgbClr val="89B96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4D7C48"/>
        </a:lt2>
        <a:accent1>
          <a:srgbClr val="599148"/>
        </a:accent1>
        <a:accent2>
          <a:srgbClr val="69A253"/>
        </a:accent2>
        <a:accent3>
          <a:srgbClr val="FFFFFF"/>
        </a:accent3>
        <a:accent4>
          <a:srgbClr val="404040"/>
        </a:accent4>
        <a:accent5>
          <a:srgbClr val="B5C7B1"/>
        </a:accent5>
        <a:accent6>
          <a:srgbClr val="5E924A"/>
        </a:accent6>
        <a:hlink>
          <a:srgbClr val="80C15D"/>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467F20"/>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8A9BA5"/>
        </a:lt2>
        <a:accent1>
          <a:srgbClr val="5CA822"/>
        </a:accent1>
        <a:accent2>
          <a:srgbClr val="66C022"/>
        </a:accent2>
        <a:accent3>
          <a:srgbClr val="FFFFFF"/>
        </a:accent3>
        <a:accent4>
          <a:srgbClr val="404040"/>
        </a:accent4>
        <a:accent5>
          <a:srgbClr val="B5D1AB"/>
        </a:accent5>
        <a:accent6>
          <a:srgbClr val="5CAE1E"/>
        </a:accent6>
        <a:hlink>
          <a:srgbClr val="71CF2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51873B"/>
        </a:lt2>
        <a:accent1>
          <a:srgbClr val="669E4B"/>
        </a:accent1>
        <a:accent2>
          <a:srgbClr val="79B25C"/>
        </a:accent2>
        <a:accent3>
          <a:srgbClr val="FFFFFF"/>
        </a:accent3>
        <a:accent4>
          <a:srgbClr val="404040"/>
        </a:accent4>
        <a:accent5>
          <a:srgbClr val="B8CCB1"/>
        </a:accent5>
        <a:accent6>
          <a:srgbClr val="6DA153"/>
        </a:accent6>
        <a:hlink>
          <a:srgbClr val="92CB6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0E7E24"/>
        </a:lt2>
        <a:accent1>
          <a:srgbClr val="369026"/>
        </a:accent1>
        <a:accent2>
          <a:srgbClr val="57A025"/>
        </a:accent2>
        <a:accent3>
          <a:srgbClr val="FFFFFF"/>
        </a:accent3>
        <a:accent4>
          <a:srgbClr val="404040"/>
        </a:accent4>
        <a:accent5>
          <a:srgbClr val="AEC6AC"/>
        </a:accent5>
        <a:accent6>
          <a:srgbClr val="4E9120"/>
        </a:accent6>
        <a:hlink>
          <a:srgbClr val="73B02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015802"/>
        </a:lt2>
        <a:accent1>
          <a:srgbClr val="016E01"/>
        </a:accent1>
        <a:accent2>
          <a:srgbClr val="019003"/>
        </a:accent2>
        <a:accent3>
          <a:srgbClr val="FFFFFF"/>
        </a:accent3>
        <a:accent4>
          <a:srgbClr val="404040"/>
        </a:accent4>
        <a:accent5>
          <a:srgbClr val="AABAAA"/>
        </a:accent5>
        <a:accent6>
          <a:srgbClr val="018202"/>
        </a:accent6>
        <a:hlink>
          <a:srgbClr val="01A60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045B4B"/>
        </a:lt2>
        <a:accent1>
          <a:srgbClr val="1C7C70"/>
        </a:accent1>
        <a:accent2>
          <a:srgbClr val="379690"/>
        </a:accent2>
        <a:accent3>
          <a:srgbClr val="FFFFFF"/>
        </a:accent3>
        <a:accent4>
          <a:srgbClr val="404040"/>
        </a:accent4>
        <a:accent5>
          <a:srgbClr val="ABBFBB"/>
        </a:accent5>
        <a:accent6>
          <a:srgbClr val="318782"/>
        </a:accent6>
        <a:hlink>
          <a:srgbClr val="54B2A4"/>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powerpoint-template-24</Template>
  <TotalTime>1514</TotalTime>
  <Words>1204</Words>
  <Application>Microsoft Macintosh PowerPoint</Application>
  <PresentationFormat>Presentazione su schermo (4:3)</PresentationFormat>
  <Paragraphs>85</Paragraphs>
  <Slides>20</Slides>
  <Notes>2</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20</vt:i4>
      </vt:variant>
    </vt:vector>
  </HeadingPairs>
  <TitlesOfParts>
    <vt:vector size="29" baseType="lpstr">
      <vt:lpstr>Arial</vt:lpstr>
      <vt:lpstr>Calibri</vt:lpstr>
      <vt:lpstr>Calibri Light</vt:lpstr>
      <vt:lpstr>Microsoft Sans Serif</vt:lpstr>
      <vt:lpstr>Raleway</vt:lpstr>
      <vt:lpstr>Times New Roman</vt:lpstr>
      <vt:lpstr>Titillium Web</vt:lpstr>
      <vt:lpstr>Ubuntu</vt:lpstr>
      <vt:lpstr>powerpoint-template-24</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Cristiana Peano</dc:creator>
  <cp:lastModifiedBy>Cristiana Peano</cp:lastModifiedBy>
  <cp:revision>30</cp:revision>
  <dcterms:created xsi:type="dcterms:W3CDTF">2023-10-11T08:02:10Z</dcterms:created>
  <dcterms:modified xsi:type="dcterms:W3CDTF">2023-10-12T09:18:25Z</dcterms:modified>
</cp:coreProperties>
</file>